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f49418a551849d5" /><Relationship Type="http://schemas.openxmlformats.org/officeDocument/2006/relationships/extended-properties" Target="/docProps/app.xml" Id="Rb2ba34b243124c1c" /><Relationship Type="http://schemas.openxmlformats.org/officeDocument/2006/relationships/officeDocument" Target="/ppt/presentation.xml" Id="R3ae7d76a51454f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120d7adbd84c77"/>
  </p:sldMasterIdLst>
  <p:notesMasterIdLst>
    <p:notesMasterId xmlns:r="http://schemas.openxmlformats.org/officeDocument/2006/relationships" r:id="R0bb5ca457f4144d3"/>
  </p:notesMasterIdLst>
  <p:sldIdLst>
    <p:sldId xmlns:r="http://schemas.openxmlformats.org/officeDocument/2006/relationships" id="256" r:id="R4d2efefa2c644725"/>
    <p:sldId xmlns:r="http://schemas.openxmlformats.org/officeDocument/2006/relationships" id="257" r:id="R9a31e6b4711d471d"/>
    <p:sldId xmlns:r="http://schemas.openxmlformats.org/officeDocument/2006/relationships" id="258" r:id="Rc42de298a2274fd3"/>
    <p:sldId xmlns:r="http://schemas.openxmlformats.org/officeDocument/2006/relationships" id="259" r:id="Rcdc53823a4b3498a"/>
    <p:sldId xmlns:r="http://schemas.openxmlformats.org/officeDocument/2006/relationships" id="260" r:id="R16a14cf2aec747f9"/>
    <p:sldId xmlns:r="http://schemas.openxmlformats.org/officeDocument/2006/relationships" id="261" r:id="Rbfdf03d1c6f34a7f"/>
    <p:sldId xmlns:r="http://schemas.openxmlformats.org/officeDocument/2006/relationships" id="262" r:id="R5c000d3504e041b7"/>
    <p:sldId xmlns:r="http://schemas.openxmlformats.org/officeDocument/2006/relationships" id="263" r:id="R563531d059f44d05"/>
    <p:sldId xmlns:r="http://schemas.openxmlformats.org/officeDocument/2006/relationships" id="264" r:id="R771853c4dd8642f4"/>
    <p:sldId xmlns:r="http://schemas.openxmlformats.org/officeDocument/2006/relationships" id="265" r:id="Re8e79f1336774300"/>
    <p:sldId xmlns:r="http://schemas.openxmlformats.org/officeDocument/2006/relationships" id="266" r:id="R16a7947b4e02491f"/>
    <p:sldId xmlns:r="http://schemas.openxmlformats.org/officeDocument/2006/relationships" id="267" r:id="R6ba56498f7ad436b"/>
    <p:sldId xmlns:r="http://schemas.openxmlformats.org/officeDocument/2006/relationships" id="268" r:id="Rbf5ecb2668034c87"/>
    <p:sldId xmlns:r="http://schemas.openxmlformats.org/officeDocument/2006/relationships" id="269" r:id="R2bd69f3769414bc5"/>
    <p:sldId xmlns:r="http://schemas.openxmlformats.org/officeDocument/2006/relationships" id="270" r:id="Rb90b220edc3a4a46"/>
    <p:sldId xmlns:r="http://schemas.openxmlformats.org/officeDocument/2006/relationships" id="271" r:id="Rcb1e2e08fb044530"/>
    <p:sldId xmlns:r="http://schemas.openxmlformats.org/officeDocument/2006/relationships" id="272" r:id="Ra894343db0cb4153"/>
    <p:sldId xmlns:r="http://schemas.openxmlformats.org/officeDocument/2006/relationships" id="273" r:id="Rcce87466cbfb4752"/>
    <p:sldId xmlns:r="http://schemas.openxmlformats.org/officeDocument/2006/relationships" id="274" r:id="Rf691a2a26a8c46e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2a891ebacd645bd" /><Relationship Type="http://schemas.openxmlformats.org/officeDocument/2006/relationships/slideMaster" Target="/ppt/slideMasters/slideMaster1.xml" Id="R09120d7adbd84c77" /><Relationship Type="http://schemas.openxmlformats.org/officeDocument/2006/relationships/notesMaster" Target="/ppt/notesMasters/notesMaster1.xml" Id="R0bb5ca457f4144d3" /><Relationship Type="http://schemas.openxmlformats.org/officeDocument/2006/relationships/presProps" Target="/ppt/presProps.xml" Id="Rc33ae7f171eb47e2" /><Relationship Type="http://schemas.openxmlformats.org/officeDocument/2006/relationships/tableStyles" Target="/ppt/tableStyles.xml" Id="R1fbd0c38008e4289" /><Relationship Type="http://schemas.openxmlformats.org/officeDocument/2006/relationships/slide" Target="/ppt/slides/slide1.xml" Id="R4d2efefa2c644725" /><Relationship Type="http://schemas.openxmlformats.org/officeDocument/2006/relationships/slide" Target="/ppt/slides/slide2.xml" Id="R9a31e6b4711d471d" /><Relationship Type="http://schemas.openxmlformats.org/officeDocument/2006/relationships/slide" Target="/ppt/slides/slide3.xml" Id="Rc42de298a2274fd3" /><Relationship Type="http://schemas.openxmlformats.org/officeDocument/2006/relationships/slide" Target="/ppt/slides/slide4.xml" Id="Rcdc53823a4b3498a" /><Relationship Type="http://schemas.openxmlformats.org/officeDocument/2006/relationships/slide" Target="/ppt/slides/slide5.xml" Id="R16a14cf2aec747f9" /><Relationship Type="http://schemas.openxmlformats.org/officeDocument/2006/relationships/slide" Target="/ppt/slides/slide6.xml" Id="Rbfdf03d1c6f34a7f" /><Relationship Type="http://schemas.openxmlformats.org/officeDocument/2006/relationships/slide" Target="/ppt/slides/slide7.xml" Id="R5c000d3504e041b7" /><Relationship Type="http://schemas.openxmlformats.org/officeDocument/2006/relationships/slide" Target="/ppt/slides/slide8.xml" Id="R563531d059f44d05" /><Relationship Type="http://schemas.openxmlformats.org/officeDocument/2006/relationships/slide" Target="/ppt/slides/slide9.xml" Id="R771853c4dd8642f4" /><Relationship Type="http://schemas.openxmlformats.org/officeDocument/2006/relationships/slide" Target="/ppt/slides/slide10.xml" Id="Re8e79f1336774300" /><Relationship Type="http://schemas.openxmlformats.org/officeDocument/2006/relationships/slide" Target="/ppt/slides/slide11.xml" Id="R16a7947b4e02491f" /><Relationship Type="http://schemas.openxmlformats.org/officeDocument/2006/relationships/slide" Target="/ppt/slides/slide12.xml" Id="R6ba56498f7ad436b" /><Relationship Type="http://schemas.openxmlformats.org/officeDocument/2006/relationships/slide" Target="/ppt/slides/slide13.xml" Id="Rbf5ecb2668034c87" /><Relationship Type="http://schemas.openxmlformats.org/officeDocument/2006/relationships/slide" Target="/ppt/slides/slide14.xml" Id="R2bd69f3769414bc5" /><Relationship Type="http://schemas.openxmlformats.org/officeDocument/2006/relationships/slide" Target="/ppt/slides/slide15.xml" Id="Rb90b220edc3a4a46" /><Relationship Type="http://schemas.openxmlformats.org/officeDocument/2006/relationships/slide" Target="/ppt/slides/slide16.xml" Id="Rcb1e2e08fb044530" /><Relationship Type="http://schemas.openxmlformats.org/officeDocument/2006/relationships/slide" Target="/ppt/slides/slide17.xml" Id="Ra894343db0cb4153" /><Relationship Type="http://schemas.openxmlformats.org/officeDocument/2006/relationships/slide" Target="/ppt/slides/slide18.xml" Id="Rcce87466cbfb4752" /><Relationship Type="http://schemas.openxmlformats.org/officeDocument/2006/relationships/slide" Target="/ppt/slides/slide19.xml" Id="Rf691a2a26a8c46e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9455b29590248c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9258a3cbf844cdc" /><Relationship Type="http://schemas.openxmlformats.org/officeDocument/2006/relationships/notesMaster" Target="/ppt/notesMasters/notesMaster1.xml" Id="Raa610fdaf28c40d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e5e6414020c469e" /><Relationship Type="http://schemas.openxmlformats.org/officeDocument/2006/relationships/notesMaster" Target="/ppt/notesMasters/notesMaster1.xml" Id="Rf71f86b2ce484b0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382230ccecd41d4" /><Relationship Type="http://schemas.openxmlformats.org/officeDocument/2006/relationships/notesMaster" Target="/ppt/notesMasters/notesMaster1.xml" Id="Reaa92609914940e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ca82bf4b8314362" /><Relationship Type="http://schemas.openxmlformats.org/officeDocument/2006/relationships/notesMaster" Target="/ppt/notesMasters/notesMaster1.xml" Id="Rdfc5519034834c2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e0a6332c9af4db2" /><Relationship Type="http://schemas.openxmlformats.org/officeDocument/2006/relationships/notesMaster" Target="/ppt/notesMasters/notesMaster1.xml" Id="R375b1035466f4b6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61594e1905d4461" /><Relationship Type="http://schemas.openxmlformats.org/officeDocument/2006/relationships/notesMaster" Target="/ppt/notesMasters/notesMaster1.xml" Id="Rfad39c4dc6964fe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4a0478595c842cd" /><Relationship Type="http://schemas.openxmlformats.org/officeDocument/2006/relationships/notesMaster" Target="/ppt/notesMasters/notesMaster1.xml" Id="R7ab98e48570f4c9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4f393692de141c1" /><Relationship Type="http://schemas.openxmlformats.org/officeDocument/2006/relationships/notesMaster" Target="/ppt/notesMasters/notesMaster1.xml" Id="R754708cdfcd84f8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9627c832fbf4162" /><Relationship Type="http://schemas.openxmlformats.org/officeDocument/2006/relationships/notesMaster" Target="/ppt/notesMasters/notesMaster1.xml" Id="R5cac64de24494d9f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c00261ac3354a21" /><Relationship Type="http://schemas.openxmlformats.org/officeDocument/2006/relationships/notesMaster" Target="/ppt/notesMasters/notesMaster1.xml" Id="R890cf275de5a402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e275ef44c65e406a" /><Relationship Type="http://schemas.openxmlformats.org/officeDocument/2006/relationships/notesMaster" Target="/ppt/notesMasters/notesMaster1.xml" Id="R8b894e923b914a4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ecf497adb5e4f24" /><Relationship Type="http://schemas.openxmlformats.org/officeDocument/2006/relationships/notesMaster" Target="/ppt/notesMasters/notesMaster1.xml" Id="Ra5d82e5eb16d46c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4bfcbd6a2c346de" /><Relationship Type="http://schemas.openxmlformats.org/officeDocument/2006/relationships/notesMaster" Target="/ppt/notesMasters/notesMaster1.xml" Id="Ra6faf4ebd591401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139dd76cf1a4af2" /><Relationship Type="http://schemas.openxmlformats.org/officeDocument/2006/relationships/notesMaster" Target="/ppt/notesMasters/notesMaster1.xml" Id="R2d9c9e385a814e1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1cc6873988845c0" /><Relationship Type="http://schemas.openxmlformats.org/officeDocument/2006/relationships/notesMaster" Target="/ppt/notesMasters/notesMaster1.xml" Id="R2a8b0b7ed150472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e6816b692594e47" /><Relationship Type="http://schemas.openxmlformats.org/officeDocument/2006/relationships/notesMaster" Target="/ppt/notesMasters/notesMaster1.xml" Id="R494ceab9873348c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419724be4d34ebe" /><Relationship Type="http://schemas.openxmlformats.org/officeDocument/2006/relationships/notesMaster" Target="/ppt/notesMasters/notesMaster1.xml" Id="R6d66433ac0c34e7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898324080714986" /><Relationship Type="http://schemas.openxmlformats.org/officeDocument/2006/relationships/notesMaster" Target="/ppt/notesMasters/notesMaster1.xml" Id="R0c3eabf63fc345e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9efe184cdd447eb" /><Relationship Type="http://schemas.openxmlformats.org/officeDocument/2006/relationships/notesMaster" Target="/ppt/notesMasters/notesMaster1.xml" Id="Ra741907460d4425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413703d9f465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f551eda069b4839" /><Relationship Type="http://schemas.openxmlformats.org/officeDocument/2006/relationships/slideLayout" Target="/ppt/slideLayouts/slideLayout1.xml" Id="R2982a910a49745c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82a910a49745c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6a095f3024bcf" /><Relationship Type="http://schemas.openxmlformats.org/officeDocument/2006/relationships/notesSlide" Target="/ppt/notesSlides/notesSlide1.xml" Id="Re2a8651036af484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0f016b8d246d5" /><Relationship Type="http://schemas.openxmlformats.org/officeDocument/2006/relationships/notesSlide" Target="/ppt/notesSlides/notesSlide10.xml" Id="Rc95804fd679744e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357363ca04a1a" /><Relationship Type="http://schemas.openxmlformats.org/officeDocument/2006/relationships/notesSlide" Target="/ppt/notesSlides/notesSlide11.xml" Id="Ra3b7a54734c24d4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baac2a2e94be9" /><Relationship Type="http://schemas.openxmlformats.org/officeDocument/2006/relationships/notesSlide" Target="/ppt/notesSlides/notesSlide12.xml" Id="R1a022fefae1c4aa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591bef10847ce" /><Relationship Type="http://schemas.openxmlformats.org/officeDocument/2006/relationships/notesSlide" Target="/ppt/notesSlides/notesSlide13.xml" Id="R2da05f6e01dc490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ad600d62b47d3" /><Relationship Type="http://schemas.openxmlformats.org/officeDocument/2006/relationships/notesSlide" Target="/ppt/notesSlides/notesSlide14.xml" Id="R93ddbb371c394cf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dac8052694959" /><Relationship Type="http://schemas.openxmlformats.org/officeDocument/2006/relationships/notesSlide" Target="/ppt/notesSlides/notesSlide15.xml" Id="R94df96e75d984ed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6d9016c564ccc" /><Relationship Type="http://schemas.openxmlformats.org/officeDocument/2006/relationships/notesSlide" Target="/ppt/notesSlides/notesSlide16.xml" Id="Rc11e370b03364a0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d534c4b8945a4" /><Relationship Type="http://schemas.openxmlformats.org/officeDocument/2006/relationships/notesSlide" Target="/ppt/notesSlides/notesSlide17.xml" Id="Ra442dce0f7df480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fc5ff9aed48d0" /><Relationship Type="http://schemas.openxmlformats.org/officeDocument/2006/relationships/notesSlide" Target="/ppt/notesSlides/notesSlide18.xml" Id="Ra2746bfc3023476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3dc1c9b3844d5" /><Relationship Type="http://schemas.openxmlformats.org/officeDocument/2006/relationships/notesSlide" Target="/ppt/notesSlides/notesSlide19.xml" Id="R664300c6f27648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5961cd462461a" /><Relationship Type="http://schemas.openxmlformats.org/officeDocument/2006/relationships/notesSlide" Target="/ppt/notesSlides/notesSlide2.xml" Id="Rf2c21fb086ad47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683558dd04c00" /><Relationship Type="http://schemas.openxmlformats.org/officeDocument/2006/relationships/notesSlide" Target="/ppt/notesSlides/notesSlide3.xml" Id="Rb0ccc7171a194c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fccc896364869" /><Relationship Type="http://schemas.openxmlformats.org/officeDocument/2006/relationships/notesSlide" Target="/ppt/notesSlides/notesSlide4.xml" Id="R3be33fcc0ed8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66939314b43ad" /><Relationship Type="http://schemas.openxmlformats.org/officeDocument/2006/relationships/notesSlide" Target="/ppt/notesSlides/notesSlide5.xml" Id="R8f4369c05e0849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053928ea64047" /><Relationship Type="http://schemas.openxmlformats.org/officeDocument/2006/relationships/notesSlide" Target="/ppt/notesSlides/notesSlide6.xml" Id="R24b36405715e49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d4780cdd14206" /><Relationship Type="http://schemas.openxmlformats.org/officeDocument/2006/relationships/notesSlide" Target="/ppt/notesSlides/notesSlide7.xml" Id="R1e5f751569ec4a8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262ca4e5549e9" /><Relationship Type="http://schemas.openxmlformats.org/officeDocument/2006/relationships/notesSlide" Target="/ppt/notesSlides/notesSlide8.xml" Id="Rc8ceef2f640042b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0c9df5e4e4069" /><Relationship Type="http://schemas.openxmlformats.org/officeDocument/2006/relationships/notesSlide" Target="/ppt/notesSlides/notesSlide9.xml" Id="R5e479083290841f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23B5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A9AD06-B0EF-4B34-AF4F-29EC70E33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6185289D-630D-4083-A1C7-8A9D70045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6858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ACCES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621FFC18-B219-48C1-A82C-006D12478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33500"/>
            <a:ext cx="78105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DCEEF2"/>
                </a:solidFill>
              </a:defRPr>
            </a:pPr>
            <a:r>
              <a:rPr sz="2625" b="1">
                <a:solidFill>
                  <a:srgbClr val="DCEEF2"/>
                </a:solidFill>
              </a:rPr>
              <a:t>Reușită profesională prin învățământul</a:t>
            </a:r>
          </a:p>
          <a:p xmlns:a="http://schemas.openxmlformats.org/drawingml/2006/main">
            <a:pPr algn="l">
              <a:defRPr sz="2625" b="1">
                <a:solidFill>
                  <a:srgbClr val="DCEEF2"/>
                </a:solidFill>
              </a:defRPr>
            </a:pPr>
            <a:r>
              <a:rPr sz="2625" b="1">
                <a:solidFill>
                  <a:srgbClr val="DCEEF2"/>
                </a:solidFill>
              </a:rPr>
              <a:t>profesional și tehnic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F9D745-1C54-4061-A040-EE66E66A9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55245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0D506E"/>
          </a:solidFill>
          <a:ln xmlns:a="http://schemas.openxmlformats.org/drawingml/2006/main" w="9525">
            <a:solidFill>
              <a:srgbClr val="0D506E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557BD9D9-E60F-472E-8183-8CDB4C353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52750"/>
            <a:ext cx="5048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ID proiect 349056 · județul Vâlcea</a:t>
            </a:r>
          </a:p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Prezentarea proiectului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14D04176-DDA8-4D74-B71B-86B8A05A0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0055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4C542"/>
                </a:solidFill>
              </a:defRPr>
            </a:pPr>
            <a:r>
              <a:rPr sz="1500" b="1">
                <a:solidFill>
                  <a:srgbClr val="F4C542"/>
                </a:solidFill>
              </a:rPr>
              <a:t>O ȘANSĂ ÎN PLUS PRIN ÎNVĂȚĂMÂNTUL PROFESIONAL ȘI TEHNIC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C6F42F-FCE5-41A5-800C-3F474EF5D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06680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F2A76A83-B2BC-4C2D-BB26-799258DE0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314450"/>
            <a:ext cx="22860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EDUCAȚIE</a:t>
            </a:r>
          </a:p>
          <a:p xmlns:a="http://schemas.openxmlformats.org/drawingml/2006/main"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+</a:t>
            </a:r>
          </a:p>
          <a:p xmlns:a="http://schemas.openxmlformats.org/drawingml/2006/main"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SPRIJIN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47038664-9840-494B-856F-A0DF41099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72200"/>
            <a:ext cx="857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C6DCE4"/>
                </a:solidFill>
              </a:defRPr>
            </a:pPr>
            <a:r>
              <a:rPr sz="1050" b="0">
                <a:solidFill>
                  <a:srgbClr val="C6DCE4"/>
                </a:solidFill>
              </a:rPr>
              <a:t>Program Educație și Ocupare 2021–2027 · Fondul Social European Plus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286D6A-B7D1-44D3-A0E0-63BB646D4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B5D"/>
          </a:solidFill>
          <a:ln xmlns:a="http://schemas.openxmlformats.org/drawingml/2006/main" w="9525">
            <a:solidFill>
              <a:srgbClr val="123B5D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952D24FB-63A2-463F-8F89-E07435121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C6DCE4"/>
                </a:solidFill>
              </a:defRPr>
            </a:pPr>
            <a:r>
              <a:rPr sz="975" b="0">
                <a:solidFill>
                  <a:srgbClr val="C6DCE4"/>
                </a:solidFill>
              </a:rPr>
              <a:t>ACCES · ID 349056 · PEO 2021–2027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BC25E6A0-FB52-4B05-9154-18A3A3980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C6DCE4"/>
                </a:solidFill>
              </a:defRPr>
            </a:pPr>
            <a:r>
              <a:rPr sz="975" b="1">
                <a:solidFill>
                  <a:srgbClr val="C6DCE4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150754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FD69948-C9E0-4E1F-9133-432D95C2C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A5.1 recuperează decalajele de învățare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3502E5-C7EA-40C8-94E5-8B4F39D26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02870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88F9B041-6305-4040-BBE3-7303BA564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866775"/>
            <a:ext cx="952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7180"/>
                </a:solidFill>
              </a:defRPr>
            </a:pPr>
            <a:r>
              <a:rPr sz="1275" b="0">
                <a:solidFill>
                  <a:srgbClr val="5E7180"/>
                </a:solidFill>
              </a:rPr>
              <a:t>213 elevi ÎPT · minimum 160 elevi în clasa a IX-a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114BBD-90B1-4157-BBDA-F633A9228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76375"/>
            <a:ext cx="3238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27BA7642-D8AA-4803-88A9-2F511B729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66875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CITIRE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9089A67B-62DD-498B-87AB-5A6F4A3F5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143125"/>
            <a:ext cx="2781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F3FBFC"/>
                </a:solidFill>
              </a:defRPr>
            </a:pPr>
            <a:r>
              <a:rPr sz="1275" b="0">
                <a:solidFill>
                  <a:srgbClr val="F3FBFC"/>
                </a:solidFill>
              </a:rPr>
              <a:t>înțelegerea textului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E13DF9-CC7D-4719-8B4D-C3ADB18B6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476375"/>
            <a:ext cx="3238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17A398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46EA9EF7-F0B1-4C95-AB69-173CDDE21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666875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MATEMATICĂ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BEE24EB1-F8E2-49AA-96B3-73E7A89C6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143125"/>
            <a:ext cx="2781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F3FBFC"/>
                </a:solidFill>
              </a:defRPr>
            </a:pPr>
            <a:r>
              <a:rPr sz="1275" b="0">
                <a:solidFill>
                  <a:srgbClr val="F3FBFC"/>
                </a:solidFill>
              </a:rPr>
              <a:t>competențe numerice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8A9BAF-5961-4F00-827C-C59A6D52C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476375"/>
            <a:ext cx="3238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67B346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EB4F6032-CC3A-4598-9773-3BEF34B86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666875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ȘTIINȚE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D8E722C2-6A2E-454C-A613-32B1A30B5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43125"/>
            <a:ext cx="2781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F3FBFC"/>
                </a:solidFill>
              </a:defRPr>
            </a:pPr>
            <a:r>
              <a:rPr sz="1275" b="0">
                <a:solidFill>
                  <a:srgbClr val="F3FBFC"/>
                </a:solidFill>
              </a:rPr>
              <a:t>înțelegerea fenomenelor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45A028C-9DE9-4282-AABE-C2970ADEE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3238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39C3D"/>
          </a:solidFill>
          <a:ln xmlns:a="http://schemas.openxmlformats.org/drawingml/2006/main" w="9525">
            <a:solidFill>
              <a:srgbClr val="F39C3D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C91FBE10-1E9D-4A6A-8D9F-BD71468B2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76625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CONSILIERE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F5D96017-A8F9-47A1-B424-CA72DCC13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52875"/>
            <a:ext cx="2781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F3FBFC"/>
                </a:solidFill>
              </a:defRPr>
            </a:pPr>
            <a:r>
              <a:rPr sz="1275" b="0">
                <a:solidFill>
                  <a:srgbClr val="F3FBFC"/>
                </a:solidFill>
              </a:rPr>
              <a:t>individuală și de grup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F6E40F-58F0-43A6-897C-79CCBC5D3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286125"/>
            <a:ext cx="3238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23B5D"/>
          </a:solidFill>
          <a:ln xmlns:a="http://schemas.openxmlformats.org/drawingml/2006/main" w="9525">
            <a:solidFill>
              <a:srgbClr val="123B5D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4D1E73A9-7FE5-4C3E-B867-4E4D83D23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476625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CONDIȚII SUPORT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F695BEFB-6EBE-4961-9EF9-428FE07E8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952875"/>
            <a:ext cx="2781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F3FBFC"/>
                </a:solidFill>
              </a:defRPr>
            </a:pPr>
            <a:r>
              <a:rPr sz="1275" b="0">
                <a:solidFill>
                  <a:srgbClr val="F3FBFC"/>
                </a:solidFill>
              </a:rPr>
              <a:t>hrană și rechizite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EE06D01-5952-414F-8553-D7449596C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286125"/>
            <a:ext cx="3238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D95D5D"/>
          </a:solidFill>
          <a:ln xmlns:a="http://schemas.openxmlformats.org/drawingml/2006/main" w="9525">
            <a:solidFill>
              <a:srgbClr val="D95D5D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A2C6A725-3836-48F0-8246-38DB2A8E5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476625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PROGRES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89DED5EA-4C01-4AAC-B163-FACB430D7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952875"/>
            <a:ext cx="2781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F3FBFC"/>
                </a:solidFill>
              </a:defRPr>
            </a:pPr>
            <a:r>
              <a:rPr sz="1275" b="0">
                <a:solidFill>
                  <a:srgbClr val="F3FBFC"/>
                </a:solidFill>
              </a:rPr>
              <a:t>evaluare inițială și finală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E04FDC1-FB63-4E79-BBE6-B3AF1F0E6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238750"/>
            <a:ext cx="8001000" cy="6096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2F7F8"/>
          </a:solidFill>
          <a:ln xmlns:a="http://schemas.openxmlformats.org/drawingml/2006/main" w="9525">
            <a:solidFill>
              <a:srgbClr val="F2F7F8"/>
            </a:solidFill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34663D7C-1B79-4D8A-B047-9331B9A7F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5334000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23B5D"/>
                </a:solidFill>
              </a:defRPr>
            </a:pPr>
            <a:r>
              <a:rPr sz="1350" b="1">
                <a:solidFill>
                  <a:srgbClr val="123B5D"/>
                </a:solidFill>
              </a:rPr>
              <a:t>Evaluare inițială → intervenție adaptată → monitorizare → evaluare finală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9105ABA-802D-4055-9903-310FE6B3F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D534E549-FEB3-4D1B-BD65-DB16BF2E2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ACCES · ID 349056 · PEO 2021–2027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DF671B64-0C2A-4E6C-9394-2B5632CE0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83906183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A8E0BD1-2DCF-4F62-B042-E74DDF6AB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Echipa proiectului lucrează coordonat în jurul elevului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E43A17-5B3C-449E-96B9-8C890647C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02870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75E98C6-BEDD-422A-81AB-CC31C3B42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714625"/>
            <a:ext cx="2667000" cy="1428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B5D"/>
          </a:solidFill>
          <a:ln xmlns:a="http://schemas.openxmlformats.org/drawingml/2006/main" w="9525">
            <a:solidFill>
              <a:srgbClr val="123B5D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8AF2D8EF-4C0B-4CCE-88F6-31A2AFA63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714625"/>
            <a:ext cx="2667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ELEVUL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0D4A12-5768-4A9A-99FD-761EE82B4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238250"/>
            <a:ext cx="26670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38BAD904-EDD9-41C1-A780-07CC6D38A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1314450"/>
            <a:ext cx="2438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Manager proiect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C4A9CFE-E563-49FC-9EC8-D9275FB59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00250"/>
            <a:ext cx="28575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67B346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52807409-0C54-41A4-959E-4210B9897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076450"/>
            <a:ext cx="2628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Expert GT + facilitatori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CC6D91-7BB8-4962-9456-D6A5CEEA8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00500"/>
            <a:ext cx="30480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EF4BD1E3-8774-43AD-8E60-4C2C328DC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76700"/>
            <a:ext cx="2819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Expert monitorizare A2.1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58D4FA-981E-4363-898E-0DE77C666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762500"/>
            <a:ext cx="333375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39C3D"/>
          </a:solidFill>
          <a:ln xmlns:a="http://schemas.openxmlformats.org/drawingml/2006/main" w="9525">
            <a:solidFill>
              <a:srgbClr val="F39C3D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2C37DB96-153E-46F5-A06E-C470F2E25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4838700"/>
            <a:ext cx="3105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Mentori + consilieri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0176F1F-BBF3-46EC-9C9D-E58101496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000500"/>
            <a:ext cx="28575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17A398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20678FF2-3C7B-4AB7-B86D-A034D53F6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076700"/>
            <a:ext cx="2628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Echipa A5.1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12908D0-BF24-49D6-B08D-17E1E156E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000250"/>
            <a:ext cx="276225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123B5D"/>
          </a:solidFill>
          <a:ln xmlns:a="http://schemas.openxmlformats.org/drawingml/2006/main" w="9525">
            <a:solidFill>
              <a:srgbClr val="123B5D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C7A29D2D-05CB-4A06-A1E8-FECD18163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076450"/>
            <a:ext cx="2533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Unitățile școlare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8FE1CE4C-F259-48A4-8BC0-466E7D84F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571500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5E7180"/>
                </a:solidFill>
              </a:defRPr>
            </a:pPr>
            <a:r>
              <a:rPr sz="1350" b="1">
                <a:solidFill>
                  <a:srgbClr val="5E7180"/>
                </a:solidFill>
              </a:rPr>
              <a:t>Coordonare · comunicare · intervenție · monitorizare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E44AABF-62EA-4DBA-BEB4-A6757F249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7A53CD9C-7084-411D-826D-A8F8C1000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ACCES · ID 349056 · PEO 2021–2027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D324DDA8-CF73-4A2E-BE33-433BF2FDA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61059116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B014400-B531-4B16-9575-CACEF5591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Responsabilități-cheie pe activități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044A8F-0FF5-4CC1-A443-710D647B6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02870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651E09-EDAC-46C6-84CB-8F3660EFC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85875"/>
            <a:ext cx="34290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28F0FDA5-FFF8-4A4F-86C6-EDADA5D55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333500"/>
            <a:ext cx="3200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Expert GT / Facilitatori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FCF74CEC-77AB-4EAE-9167-17DD24FBD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285875"/>
            <a:ext cx="666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83042"/>
                </a:solidFill>
              </a:defRPr>
            </a:pPr>
            <a:r>
              <a:rPr sz="1200" b="1">
                <a:solidFill>
                  <a:srgbClr val="183042"/>
                </a:solidFill>
              </a:rPr>
              <a:t>informare · recrutare · dosare GT · menținerea participării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9455768-14D0-4BEF-8E91-39527B0F9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71675"/>
            <a:ext cx="34290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17A398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367F7E02-3205-44FA-A269-F2D9915C0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019300"/>
            <a:ext cx="3200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Expert monitorizare A2.1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BB041A4B-3FF3-4715-B210-7EEC64E14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971675"/>
            <a:ext cx="666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83042"/>
                </a:solidFill>
              </a:defRPr>
            </a:pPr>
            <a:r>
              <a:rPr sz="1200" b="1">
                <a:solidFill>
                  <a:srgbClr val="183042"/>
                </a:solidFill>
              </a:rPr>
              <a:t>validează criteriile de sprijin · monitorizează evoluția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926904-6718-4E00-9DCE-A67C46D18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57475"/>
            <a:ext cx="34290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67B346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8A5C2272-FE83-4F09-9BDC-15C04B2E1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705100"/>
            <a:ext cx="3200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Experți mentorat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FAA6788C-4445-4E36-B123-1A5500D01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657475"/>
            <a:ext cx="666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83042"/>
                </a:solidFill>
              </a:defRPr>
            </a:pPr>
            <a:r>
              <a:rPr sz="1200" b="1">
                <a:solidFill>
                  <a:srgbClr val="183042"/>
                </a:solidFill>
              </a:rPr>
              <a:t>mentorat · dezvoltare personală · sprijin vocațional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C521B30-8C24-413D-8498-7D991EE0F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43275"/>
            <a:ext cx="34290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39C3D"/>
          </a:solidFill>
          <a:ln xmlns:a="http://schemas.openxmlformats.org/drawingml/2006/main" w="9525">
            <a:solidFill>
              <a:srgbClr val="F39C3D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5693F11F-6D0D-4CE3-AC7F-2096E80EB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390900"/>
            <a:ext cx="3200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Consilieri psiho-sociali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706F65B2-EA94-4911-8EA5-C64A4D734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343275"/>
            <a:ext cx="666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83042"/>
                </a:solidFill>
              </a:defRPr>
            </a:pPr>
            <a:r>
              <a:rPr sz="1200" b="1">
                <a:solidFill>
                  <a:srgbClr val="183042"/>
                </a:solidFill>
              </a:rPr>
              <a:t>evaluare psihosocială · consiliere · intervenții de retenție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67ABFA9-671A-48F1-83BB-EED806E84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29075"/>
            <a:ext cx="34290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123B5D"/>
          </a:solidFill>
          <a:ln xmlns:a="http://schemas.openxmlformats.org/drawingml/2006/main" w="9525">
            <a:solidFill>
              <a:srgbClr val="123B5D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F13C4F74-B90B-453C-B78F-4F0743D7A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76700"/>
            <a:ext cx="3200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Coordonator programe remediale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5F211CDA-8BF3-446B-89EF-649E1A851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029075"/>
            <a:ext cx="666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83042"/>
                </a:solidFill>
              </a:defRPr>
            </a:pPr>
            <a:r>
              <a:rPr sz="1200" b="1">
                <a:solidFill>
                  <a:srgbClr val="183042"/>
                </a:solidFill>
              </a:rPr>
              <a:t>planifică · organizează · supervizează A5.1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825E8CB-944E-4141-8031-CF814E981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14875"/>
            <a:ext cx="34290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67B346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E87F0EEA-5A1A-4734-89AA-2F3BC8623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62500"/>
            <a:ext cx="3200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Experți programe remediale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075614AA-197F-481B-84B3-D4764A0E2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714875"/>
            <a:ext cx="666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83042"/>
                </a:solidFill>
              </a:defRPr>
            </a:pPr>
            <a:r>
              <a:rPr sz="1200" b="1">
                <a:solidFill>
                  <a:srgbClr val="183042"/>
                </a:solidFill>
              </a:rPr>
              <a:t>evaluează · elaborează planuri · desfășoară remedialele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E80BCB0-645A-4FAF-B61A-70C47184F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00675"/>
            <a:ext cx="34290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E45FE116-2694-4A5E-B82C-F9E2860B9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448300"/>
            <a:ext cx="3200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Expert monitorizare A5.1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DD1A94C3-FF23-4D16-B453-0E54B94C8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400675"/>
            <a:ext cx="666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83042"/>
                </a:solidFill>
              </a:defRPr>
            </a:pPr>
            <a:r>
              <a:rPr sz="1200" b="1">
                <a:solidFill>
                  <a:srgbClr val="183042"/>
                </a:solidFill>
              </a:rPr>
              <a:t>prezență · condiții suport · progres · centralizare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9D13F93-5714-4570-895E-4BB4F858B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2C676D7C-6F18-44AC-8220-CFA6F2BA9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ACCES · ID 349056 · PEO 2021–2027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0BA64601-ECA3-4E1B-98C9-054418A4C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00693717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67B5CB1-A778-45E4-8E42-4FB3CA445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Colaborarea dintre experți asigură continuitatea sprijinului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5D5CC6-8792-43F3-A688-34B0A276B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02870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86B789-88F8-474C-A10D-73280B5AB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190750"/>
            <a:ext cx="1952625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5614C5-0F6A-443A-973C-D003B1CDB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180975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140E4E4A-6711-4230-ADED-5B7DA7631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1809750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23B5D"/>
                </a:solidFill>
              </a:defRPr>
            </a:pPr>
            <a:r>
              <a:rPr sz="1500" b="1">
                <a:solidFill>
                  <a:srgbClr val="123B5D"/>
                </a:solidFill>
              </a:rPr>
              <a:t>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FF8B61A3-0080-40BD-BBBA-7119135A2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333625"/>
            <a:ext cx="16097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Expertul identifică nevoia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BA532E4B-6130-46E1-8B05-444874299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6670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19419E3-1D54-40DB-97E8-EA919E57E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190750"/>
            <a:ext cx="1952625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17A39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B9BC87-96D3-47CA-A86B-8392E7401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180975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9F4B5028-0DAF-402B-BCC7-512D0BA83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1809750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23B5D"/>
                </a:solidFill>
              </a:defRPr>
            </a:pPr>
            <a:r>
              <a:rPr sz="1500" b="1">
                <a:solidFill>
                  <a:srgbClr val="123B5D"/>
                </a:solidFill>
              </a:rPr>
              <a:t>2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A17DE439-2B96-4C3A-9452-4CCFB2C9B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333625"/>
            <a:ext cx="16097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Coordonatorul validează abordarea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7CFD194E-15A9-4FD6-A5E0-1527B60AC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26670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0DC882-260A-46F0-A577-F93BC693B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2190750"/>
            <a:ext cx="1952625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67B34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2BB68DE-B235-4F49-9CD0-F6F0AC9D4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180975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6F084211-A3C0-4085-ACF3-CA788948C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1809750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23B5D"/>
                </a:solidFill>
              </a:defRPr>
            </a:pPr>
            <a:r>
              <a:rPr sz="1500" b="1">
                <a:solidFill>
                  <a:srgbClr val="123B5D"/>
                </a:solidFill>
              </a:rPr>
              <a:t>3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B8286C62-C902-4D37-99FB-65C5A5870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2575" y="2333625"/>
            <a:ext cx="16097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Specialistul aplică intervenția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85E26C38-859E-4A66-94E5-B3A6C818F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6670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6DACD94-66A7-4934-85A7-D1E122A7D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190750"/>
            <a:ext cx="1952625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39C3D"/>
          </a:solidFill>
          <a:ln xmlns:a="http://schemas.openxmlformats.org/drawingml/2006/main" w="9525">
            <a:solidFill>
              <a:srgbClr val="F39C3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48EF92-8952-4297-9DEF-E92E580CF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80975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27D46FF5-D60D-4861-8B91-5F138A81D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809750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23B5D"/>
                </a:solidFill>
              </a:defRPr>
            </a:pPr>
            <a:r>
              <a:rPr sz="1500" b="1">
                <a:solidFill>
                  <a:srgbClr val="123B5D"/>
                </a:solidFill>
              </a:rPr>
              <a:t>4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6248A56D-DDDB-4C23-BE7F-00EEA186F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333625"/>
            <a:ext cx="16097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Monitorizarea verifică progresul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1DDEE1B2-98AA-4FEC-A889-04FED13DD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26670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3C5066-DF7B-4F3A-AFCD-DB7BD6A1A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375" y="2190750"/>
            <a:ext cx="1952625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123B5D"/>
          </a:solidFill>
          <a:ln xmlns:a="http://schemas.openxmlformats.org/drawingml/2006/main" w="9525">
            <a:solidFill>
              <a:srgbClr val="123B5D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A7E1CF3-18BD-4CA1-B7AA-80933A1CB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44175" y="180975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1C737DB5-BADD-4C06-BC47-54BA343AD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44175" y="1809750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23B5D"/>
                </a:solidFill>
              </a:defRPr>
            </a:pPr>
            <a:r>
              <a:rPr sz="1500" b="1">
                <a:solidFill>
                  <a:srgbClr val="123B5D"/>
                </a:solidFill>
              </a:rPr>
              <a:t>5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C647C7EE-4629-43D6-8943-5ED11BAF5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9825" y="2333625"/>
            <a:ext cx="16097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Echipa ajustează măsurile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CD5D9C0-D8E4-44E9-857A-428471EA1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76750"/>
            <a:ext cx="857250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2F7F8"/>
          </a:solidFill>
          <a:ln xmlns:a="http://schemas.openxmlformats.org/drawingml/2006/main" w="9525">
            <a:solidFill>
              <a:srgbClr val="F2F7F8"/>
            </a:solidFill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31891A6E-B779-40D8-91A8-B2BB0D928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648200"/>
            <a:ext cx="800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23B5D"/>
                </a:solidFill>
              </a:defRPr>
            </a:pPr>
            <a:r>
              <a:rPr sz="1425" b="1">
                <a:solidFill>
                  <a:srgbClr val="123B5D"/>
                </a:solidFill>
              </a:rPr>
              <a:t>ȘCOALĂ ↔ EXPERȚI ↔ COORDONATOR ↔ MONITORIZARE ↔ MANAGEMENT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2937804-3105-4914-BC2D-F5ACA7900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63E62F97-B957-4F7F-839E-44D3B1AD7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ACCES · ID 349056 · PEO 2021–2027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A9AE036D-11C2-480F-B221-16D3CBC5E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40330803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C62A43C-039B-495D-9430-0E579A4B1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Circuitul documentelor oferă trasabilitate completă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F9EA909-408F-41CA-AEE6-C8D96E7ED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02870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2309945-866C-4D9E-A32B-C34E14527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571625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4ABD2E-5762-4400-A934-120FE2B17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2875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A20A169A-1B83-45F3-A99E-FD325CD9A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287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4696EF76-ACD2-43FA-B0BE-8551C25C1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47825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Evaluare inițială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F41AA122-CB33-4A0C-97E8-0ABF1C0B3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179070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8F0787-EB10-4202-8773-937D7D160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571625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2B7BB6-F93E-4C49-8237-7F2A73E0E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42875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A22E26B7-0B16-4FE4-B638-3C45E28D6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4287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2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AE1FDAF4-5AF2-4AC4-B845-2F6F00C58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1647825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Plan personalizat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4D9BCF57-611E-44D4-93C5-A0AF16792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179070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BA1127-D274-4CD1-A8F3-6349C483B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571625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060818-52DC-4166-8F30-0615D8F49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42875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9CB784E6-33A5-4063-BCB4-7A47A7D35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4287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3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02FFF7E3-A790-432C-B44F-AA9E344E1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647825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Fișă activitate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9B728E6F-D5C9-4759-BAE8-45B83CF55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179070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6C0D93B-141F-4F3C-BC7C-B46F65FB2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1571625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4900867-2753-4A58-B2F2-8DCC3CAC5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42875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ADFF4CB2-BFE8-4F96-8077-9D1DBAC2F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4287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4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3FDCFC5A-A161-4F4B-AC80-014E8AF60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647825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Monitorizare periodică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B08D598-C76E-4FF9-A197-BAFD07915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524250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D95D5D"/>
          </a:solidFill>
          <a:ln xmlns:a="http://schemas.openxmlformats.org/drawingml/2006/main" w="9525">
            <a:solidFill>
              <a:srgbClr val="D95D5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66583F7-A098-448C-8266-861118701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5E1A92EB-508E-4506-B256-763333FF2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5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D4858A48-F40F-46F7-9345-2CA2EFF79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00450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Alertă timpurie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3ED48229-E9E5-4847-87F7-0535BECB6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743325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18F902C-CF1F-48A1-979F-FF6DA06D3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24250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5C2948A-B7B9-45DA-A4CC-42536C90A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3813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50344E06-E945-4175-B3D1-36B3A7EFA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38137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6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6090FAF5-7DFF-467D-BF7A-11F1B3617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600450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Măsuri corective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1539FCA6-43AC-414C-B749-2C012AB1C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743325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3DBEE6E-1909-478E-BCDE-85D626245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24250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5AB7F2F-BC21-484C-9CF2-0BFD1A9E1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3813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0EFCB4B6-BECC-4381-88D1-608984680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38137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7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1BBB726F-231A-4583-80A4-359BD5A17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600450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Evaluare finală</a:t>
            </a:r>
          </a:p>
        </p:txBody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5F86E5C9-4965-4873-A60B-3A5DBA546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743325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365114B-A9A5-4428-B8BC-050B74C31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524250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67B34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9F76FCC-3713-4644-A658-AB583026B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3813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BE523133-7A52-450A-BCD9-D161E93B7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38137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8</a:t>
            </a:r>
          </a:p>
        </p:txBody>
      </p:sp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26131460-65FA-4228-97B6-E3F5BADC9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600450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Raportare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32F9487-B6F9-45F1-AF6D-7D7C5B384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81625"/>
            <a:ext cx="8572500" cy="57150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123B5D"/>
          </a:solidFill>
          <a:ln xmlns:a="http://schemas.openxmlformats.org/drawingml/2006/main" w="9525">
            <a:solidFill>
              <a:srgbClr val="123B5D"/>
            </a:solidFill>
            <a:prstDash val="solid"/>
          </a:ln>
        </p:spPr>
      </p:sp>
      <p:sp>
        <p:nvSpPr>
          <p:cNvPr id="42" name="text">
            <a:extLst xmlns:a="http://schemas.openxmlformats.org/drawingml/2006/main">
              <a:ext uri="{FF2B5EF4-FFF2-40B4-BE49-F238E27FC236}">
                <a16:creationId xmlns:a16="http://schemas.microsoft.com/office/drawing/2014/main" id="{3B1CCD06-AEAD-449E-AC31-8C43F953B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7875" y="5476875"/>
            <a:ext cx="809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Întocmește expertul responsabil → verifică / avizează → centralizează monitorizarea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E64A766-68EC-4181-A974-BCA6710C2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4" name="text">
            <a:extLst xmlns:a="http://schemas.openxmlformats.org/drawingml/2006/main">
              <a:ext uri="{FF2B5EF4-FFF2-40B4-BE49-F238E27FC236}">
                <a16:creationId xmlns:a16="http://schemas.microsoft.com/office/drawing/2014/main" id="{67B0D603-5547-45BE-9606-746003CD2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ACCES · ID 349056 · PEO 2021–2027</a:t>
            </a:r>
          </a:p>
        </p:txBody>
      </p:sp>
      <p:sp>
        <p:nvSpPr>
          <p:cNvPr id="45" name="text">
            <a:extLst xmlns:a="http://schemas.openxmlformats.org/drawingml/2006/main">
              <a:ext uri="{FF2B5EF4-FFF2-40B4-BE49-F238E27FC236}">
                <a16:creationId xmlns:a16="http://schemas.microsoft.com/office/drawing/2014/main" id="{FEA56441-EF98-4451-9F28-68FBA0415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60272664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9753F9D-2E9D-43CD-8968-B0FCC84E8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Alerta timpurie activează rapid măsurile de retenție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FF0B87-860F-4219-B468-7D0C0A39F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02870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321D0C-CE12-4085-B749-2FC8BAA86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571625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D95D5D"/>
          </a:solidFill>
          <a:ln xmlns:a="http://schemas.openxmlformats.org/drawingml/2006/main" w="9525">
            <a:solidFill>
              <a:srgbClr val="D95D5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B1478CA-9E87-4782-842F-9CE7D6EBC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2875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B9265322-6277-479E-AFB3-32FF1A3F8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287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6E109EAA-3B1E-4638-81CC-3253B3AF0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47825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Absențe / scădere rezultate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B0CC4228-43C1-4B28-BD73-B3DB9E23B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179070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62C220-DBC5-43B9-87DE-0A7DB3DAF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571625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CDC889-94C8-43CD-9995-9D0424AE5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42875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5A3BF93A-5331-46E2-BA8D-960307AC3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4287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2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606E96E2-95C4-48B1-9DF5-08D99214A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1647825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Sesizare și fișă de alertă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BD542B1C-9AF7-49CB-9567-41897D653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179070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373B06F-6F5F-4FA1-9EAD-BAB159F1F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571625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4D42AE-B9A3-4601-A098-97165E80D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42875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EBCBA38B-BC04-4E96-AF0B-0BAFC7B30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4287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3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4F84A63E-4B6F-4E0B-87A9-E88624AC0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647825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Analiza cauzelor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A08604F6-B2DC-499F-A8D0-1835F5E30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179070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3966A5C-583F-453F-825F-0597434CD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1571625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B1C3883-8CD9-4295-A6AC-ABAFCFEEA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42875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C0EE6BB8-8B6A-4801-A444-5A17C7211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4287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4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FBA41876-625C-40FA-AB7F-48654BCBB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647825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Consiliere elev și familie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D82FFE6-825B-40E4-9683-99063167B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524250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1F1B993-1089-4E66-8872-ED96B90A2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458DA096-08D8-4507-8F9F-6C1C243EA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5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CC35F257-5B0B-43A3-95F6-89E2E068A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00450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Plan de măsuri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07DAAAD3-54F0-40B9-96F6-3730CDC1A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743325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17AA3A2-87A1-414C-98A1-2A36986AB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24250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8F8C089-D964-455A-A12C-65BD96198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3813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192699CF-E924-4190-AEA8-1C655F501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38137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6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C5311EED-0811-4E4E-A040-7594B8B17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600450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Monitorizare intensivă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438F5F69-FB27-4A4B-943D-B8974404F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743325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50D517F-943E-402D-A9AB-319C42675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24250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C1D06DD-6E17-4E38-9C2D-7B49EAC5F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3813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7D5120AF-28FB-49BD-9E26-EEEDFB824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38137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7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31646614-EB54-4E9B-BA0E-160A08ACA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600450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Reevaluare</a:t>
            </a:r>
          </a:p>
        </p:txBody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212BDD7C-61D7-4FD2-AB3D-320AEF838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743325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DBA6C69-D1D1-4075-965C-DF1ACBCEF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524250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67B34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E2D21A8-EDAF-4E4B-A1BF-B16BFAC4A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3813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C55308B1-8548-42B8-B646-02C42920F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38137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8</a:t>
            </a:r>
          </a:p>
        </p:txBody>
      </p:sp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1BEEA279-94EF-4F40-AFF6-4636FCA22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600450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Reducerea riscului</a:t>
            </a:r>
          </a:p>
        </p:txBody>
      </p:sp>
      <p:sp>
        <p:nvSpPr>
          <p:cNvPr id="41" name="text">
            <a:extLst xmlns:a="http://schemas.openxmlformats.org/drawingml/2006/main">
              <a:ext uri="{FF2B5EF4-FFF2-40B4-BE49-F238E27FC236}">
                <a16:creationId xmlns:a16="http://schemas.microsoft.com/office/drawing/2014/main" id="{8DA5836C-22AA-4BD2-B9D2-D711B7988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5572125"/>
            <a:ext cx="828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5E7180"/>
                </a:solidFill>
              </a:defRPr>
            </a:pPr>
            <a:r>
              <a:rPr sz="1350" b="1">
                <a:solidFill>
                  <a:srgbClr val="5E7180"/>
                </a:solidFill>
              </a:rPr>
              <a:t>Fișa se completează la apariția semnalelor de risc, nu automat pentru fiecare elev.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5C35493-41DA-45CD-B676-204F8192D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3" name="text">
            <a:extLst xmlns:a="http://schemas.openxmlformats.org/drawingml/2006/main">
              <a:ext uri="{FF2B5EF4-FFF2-40B4-BE49-F238E27FC236}">
                <a16:creationId xmlns:a16="http://schemas.microsoft.com/office/drawing/2014/main" id="{C02CC8AC-E09A-43C8-AD4B-4B87BA6EA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ACCES · ID 349056 · PEO 2021–2027</a:t>
            </a:r>
          </a:p>
        </p:txBody>
      </p:sp>
      <p:sp>
        <p:nvSpPr>
          <p:cNvPr id="44" name="text">
            <a:extLst xmlns:a="http://schemas.openxmlformats.org/drawingml/2006/main">
              <a:ext uri="{FF2B5EF4-FFF2-40B4-BE49-F238E27FC236}">
                <a16:creationId xmlns:a16="http://schemas.microsoft.com/office/drawing/2014/main" id="{B0F51742-7BF7-42A7-82AB-DFAA17C3C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56769710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A79C8CD-F377-4340-A758-71F7EC3F3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Rolul unităților școlare partenere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1FF4F2-24CB-4894-AB6D-B58279F78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02870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1DE04C-7A37-43E9-AFEE-026918C5F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2428875"/>
            <a:ext cx="2952750" cy="1666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B5D"/>
          </a:solidFill>
          <a:ln xmlns:a="http://schemas.openxmlformats.org/drawingml/2006/main" w="9525">
            <a:solidFill>
              <a:srgbClr val="123B5D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97205841-CF58-4450-A9FF-7B80BC375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2571750"/>
            <a:ext cx="2952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UNITATEA</a:t>
            </a:r>
          </a:p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ȘCOLARĂ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8C7182-0FA5-4A70-B0D3-C26420580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381125"/>
            <a:ext cx="31432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331AD7CA-27D2-49BA-BDCB-BE61CC50A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1495425"/>
            <a:ext cx="2800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Facilitează accesul echipei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733D01F-A294-4B30-8A36-6DEFE04CD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191000"/>
            <a:ext cx="31432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17A398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0538F697-EB1E-442E-9FE2-BB0173FD8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305300"/>
            <a:ext cx="2800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Identifică și mobilizează GT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01F0F08-557D-4575-BE4E-0E8B828F2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1381125"/>
            <a:ext cx="31432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67B346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323491CA-5701-4951-B14B-A1B842BD4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5325" y="1495425"/>
            <a:ext cx="2800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Participă la activități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077BE4-4E50-4254-8936-C26622175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4191000"/>
            <a:ext cx="31432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39C3D"/>
          </a:solidFill>
          <a:ln xmlns:a="http://schemas.openxmlformats.org/drawingml/2006/main" w="9525">
            <a:solidFill>
              <a:srgbClr val="F39C3D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56FCCDE0-C358-440E-B732-56C8AFC5D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5325" y="4305300"/>
            <a:ext cx="2800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Oferă date corecte și complete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AA7CC3-ED53-4AC8-8ED4-DA8DAAD06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809875"/>
            <a:ext cx="31432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123B5D"/>
          </a:solidFill>
          <a:ln xmlns:a="http://schemas.openxmlformats.org/drawingml/2006/main" w="9525">
            <a:solidFill>
              <a:srgbClr val="123B5D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055DCDC9-F146-471B-9952-65E2706E9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924175"/>
            <a:ext cx="2800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Comunică cu elevii și părinții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10B1AE8-D358-4188-9ECF-EB100CB17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2809875"/>
            <a:ext cx="31432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2046EE7C-9368-4FCE-8609-3DD80DFE5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924175"/>
            <a:ext cx="2800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Sprijină monitorizarea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EEFEC141-9A47-4851-ADE6-5AA1026F6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5619750"/>
            <a:ext cx="695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23B5D"/>
                </a:solidFill>
              </a:defRPr>
            </a:pPr>
            <a:r>
              <a:rPr sz="1350" b="1">
                <a:solidFill>
                  <a:srgbClr val="123B5D"/>
                </a:solidFill>
              </a:rPr>
              <a:t>Contribuie direct la atingerea indicatorilor și rezultatelor proiectului.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29492AC-F873-447D-9FED-D029E7DA3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95158CF6-A258-4511-A891-737FDA1B6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ACCES · ID 349056 · PEO 2021–2027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D5E0BB51-4E92-496F-B6AA-0A9D29382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10163158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90BC487-F9AC-4504-9D34-2B36E5A07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Calendarul logic al implementării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C3F2365-61D2-4479-B2BD-152A88ADC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02870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179B16-1435-44DF-A13C-F82767D19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3143250"/>
            <a:ext cx="976312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DE"/>
          </a:solidFill>
          <a:ln xmlns:a="http://schemas.openxmlformats.org/drawingml/2006/main" w="9525">
            <a:solidFill>
              <a:srgbClr val="C9D8DE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D4F800-41E9-4E7C-9BC8-C7899CF84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5750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751DEA6E-F6F2-4210-99F2-0DE9EA953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57500"/>
            <a:ext cx="6477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A4B6DA56-6EB5-4922-B2DB-02B98631B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62125"/>
            <a:ext cx="15049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83042"/>
                </a:solidFill>
              </a:defRPr>
            </a:pPr>
            <a:r>
              <a:rPr sz="1200" b="1">
                <a:solidFill>
                  <a:srgbClr val="183042"/>
                </a:solidFill>
              </a:rPr>
              <a:t>Informare și selecție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C6D5FE-F97F-415F-A816-1CCE3C5CE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EB3CB652-F5B8-4B72-842F-DE8847350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0"/>
            <a:ext cx="6477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BDBD139D-282C-4600-901A-E106E2F58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857625"/>
            <a:ext cx="15049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83042"/>
                </a:solidFill>
              </a:defRPr>
            </a:pPr>
            <a:r>
              <a:rPr sz="1200" b="1">
                <a:solidFill>
                  <a:srgbClr val="183042"/>
                </a:solidFill>
              </a:rPr>
              <a:t>Evaluare inițială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23959E-6D46-4762-AE58-6F47FBBB3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85750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7DFB316F-236D-4A20-9D34-E05696CB6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857500"/>
            <a:ext cx="6477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B441FC40-9300-49D1-8877-534AC47FD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1762125"/>
            <a:ext cx="15049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83042"/>
                </a:solidFill>
              </a:defRPr>
            </a:pPr>
            <a:r>
              <a:rPr sz="1200" b="1">
                <a:solidFill>
                  <a:srgbClr val="183042"/>
                </a:solidFill>
              </a:rPr>
              <a:t>Planificarea sprijinului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7BE8330-6E90-472A-860D-C9059B737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85750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39C3D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D0C74182-69DE-4F5D-A7D6-CC39274BB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857500"/>
            <a:ext cx="6477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15A985A6-0CEB-412E-A04C-9F72680D2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7875" y="3857625"/>
            <a:ext cx="15049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83042"/>
                </a:solidFill>
              </a:defRPr>
            </a:pPr>
            <a:r>
              <a:rPr sz="1200" b="1">
                <a:solidFill>
                  <a:srgbClr val="183042"/>
                </a:solidFill>
              </a:rPr>
              <a:t>Implementarea intervențiilor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8D8B98A-ACCB-4BD2-A681-1BA0B8489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85750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B5D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2DF11B38-8894-47B7-B903-B355CFC83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857500"/>
            <a:ext cx="6477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867A815F-8FC3-468F-9F5A-57C9BF85D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1762125"/>
            <a:ext cx="15049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83042"/>
                </a:solidFill>
              </a:defRPr>
            </a:pPr>
            <a:r>
              <a:rPr sz="1200" b="1">
                <a:solidFill>
                  <a:srgbClr val="183042"/>
                </a:solidFill>
              </a:rPr>
              <a:t>Monitorizare și alertă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EC2423F-DB22-447C-A511-E08B9269A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85750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5D5D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E537EEF4-8B85-4ED1-88EE-73B92035D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857500"/>
            <a:ext cx="6477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69A69344-85B7-4DCF-AEF9-47FD22DC7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3857625"/>
            <a:ext cx="15049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83042"/>
                </a:solidFill>
              </a:defRPr>
            </a:pPr>
            <a:r>
              <a:rPr sz="1200" b="1">
                <a:solidFill>
                  <a:srgbClr val="183042"/>
                </a:solidFill>
              </a:rPr>
              <a:t>Evaluare și raportare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CF288BF-6097-4B14-96D7-8C7EDA478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334000"/>
            <a:ext cx="7429500" cy="6096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2F7F8"/>
          </a:solidFill>
          <a:ln xmlns:a="http://schemas.openxmlformats.org/drawingml/2006/main" w="9525">
            <a:solidFill>
              <a:srgbClr val="F2F7F8"/>
            </a:solidFill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54967824-AE42-4C64-AD83-216EB7B12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5429250"/>
            <a:ext cx="685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23B5D"/>
                </a:solidFill>
              </a:defRPr>
            </a:pPr>
            <a:r>
              <a:rPr sz="1350" b="1">
                <a:solidFill>
                  <a:srgbClr val="123B5D"/>
                </a:solidFill>
              </a:rPr>
              <a:t>Monitorizarea și comunicarea se desfășoară transversal pe toată perioada.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F957A62-03E0-4551-8725-6317AB430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1930A3D7-A7B3-4ACE-B77A-03DE9DAE1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ACCES · ID 349056 · PEO 2021–2027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2EC95EE7-4135-4D3E-8D2D-BB55C4A9D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5089200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DC1E6ED-E99E-445A-B3C9-C82137484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Indicatorii definesc rezultatul urmărit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1B83C41-860C-45AA-81D4-ADFA8382B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02870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929973-7080-40A4-AAB8-03C35280D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504825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7116D5B9-A5D7-4569-921B-482361BC3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" y="1733550"/>
            <a:ext cx="1428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494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C19D04BD-046B-4283-A914-3781F9EA4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7925" y="1733550"/>
            <a:ext cx="300037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copii și tineri sprijiniți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1C79BC6-DBF2-4464-8173-7C211080B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524000"/>
            <a:ext cx="504825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17A398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528EC9D1-E62E-40F0-9A7C-4A370FE0B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1733550"/>
            <a:ext cx="1428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100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74B8D519-9630-44F3-AA50-67DA334FE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1733550"/>
            <a:ext cx="300037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părinți / reprezentanți sprijiniți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D1E4291-3F00-4744-A8D6-95160B18C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81375"/>
            <a:ext cx="504825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67B346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F801B4A7-70E1-450D-8724-BC5BAE8D1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" y="3590925"/>
            <a:ext cx="1428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352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642CE0E8-7FC6-4FD8-9C01-82A050378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7925" y="3590925"/>
            <a:ext cx="300037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participanți rămași în educație sau cu nivel îmbunătățit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3918D5-0FB9-47E3-8A9C-46BD2B12E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381375"/>
            <a:ext cx="504825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39C3D"/>
          </a:solidFill>
          <a:ln xmlns:a="http://schemas.openxmlformats.org/drawingml/2006/main" w="9525">
            <a:solidFill>
              <a:srgbClr val="F39C3D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5B9B019D-0F1B-420A-AAFF-7006E403E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3590925"/>
            <a:ext cx="1428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30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1075D5C9-25E8-4492-A4BA-6586D4E2B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3590925"/>
            <a:ext cx="300037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cadre didactice formate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55CA72B4-A478-4A37-B6B3-637B02627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5476875"/>
            <a:ext cx="752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23B5D"/>
                </a:solidFill>
              </a:defRPr>
            </a:pPr>
            <a:r>
              <a:rPr sz="1425" b="1">
                <a:solidFill>
                  <a:srgbClr val="123B5D"/>
                </a:solidFill>
              </a:rPr>
              <a:t>Participare · frecvență · progres · retenție · calitatea intervenției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2B181FA-D826-4E5B-97C1-18699A4AB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66F3179A-A487-46FA-BBBB-676181508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ACCES · ID 349056 · PEO 2021–2027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8704A17C-1BF0-418B-8EC8-398980433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04291471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123B5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88E854-1F52-4E85-A054-185B190FB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4448E5FD-8F6B-4822-A907-B1ADFEF2B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876300"/>
            <a:ext cx="68580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Împreună pentru</a:t>
            </a:r>
          </a:p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reușita elevilor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C0F978FA-B991-4233-BE34-7587B0D75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571750"/>
            <a:ext cx="6858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DCEEF2"/>
                </a:solidFill>
              </a:defRPr>
            </a:pPr>
            <a:r>
              <a:rPr sz="1875" b="0">
                <a:solidFill>
                  <a:srgbClr val="DCEEF2"/>
                </a:solidFill>
              </a:rPr>
              <a:t>„Fiecare elev care rămâne în școală reprezintă o investiție în viitorul comunității.”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56E4EC-106B-442C-9EE6-FE2DCECB6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171950"/>
            <a:ext cx="514350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17A398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9B91A04B-48FA-4BF3-95EB-E4B95F8D0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333875"/>
            <a:ext cx="4762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ÎNTREBĂRI ȘI DISCUȚII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91F827-32B1-43C9-B4DF-ED4D6DB93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0"/>
            <a:ext cx="2476500" cy="2476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904ECA2A-8DB3-4D02-A657-E38F613ED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762125"/>
            <a:ext cx="247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23B5D"/>
                </a:solidFill>
              </a:defRPr>
            </a:pPr>
            <a:r>
              <a:rPr sz="2250" b="1">
                <a:solidFill>
                  <a:srgbClr val="123B5D"/>
                </a:solidFill>
              </a:rPr>
              <a:t>ACCES</a:t>
            </a:r>
          </a:p>
          <a:p xmlns:a="http://schemas.openxmlformats.org/drawingml/2006/main">
            <a:pPr algn="ctr">
              <a:defRPr sz="2250" b="1">
                <a:solidFill>
                  <a:srgbClr val="123B5D"/>
                </a:solidFill>
              </a:defRPr>
            </a:pPr>
            <a:r>
              <a:rPr sz="2250" b="1">
                <a:solidFill>
                  <a:srgbClr val="123B5D"/>
                </a:solidFill>
              </a:rPr>
              <a:t>349056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A5FA85A6-0B70-4A91-98EC-7DC06CC23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6172200"/>
            <a:ext cx="819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C6DCE4"/>
                </a:solidFill>
              </a:defRPr>
            </a:pPr>
            <a:r>
              <a:rPr sz="1050" b="0">
                <a:solidFill>
                  <a:srgbClr val="C6DCE4"/>
                </a:solidFill>
              </a:rPr>
              <a:t>Program Educație și Ocupare 2021–2027 · Fondul Social European Plus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786503-40CC-434A-8874-223BB8DEE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B5D"/>
          </a:solidFill>
          <a:ln xmlns:a="http://schemas.openxmlformats.org/drawingml/2006/main" w="9525">
            <a:solidFill>
              <a:srgbClr val="123B5D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7A0C605C-933B-4172-BAE3-52714E6A9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C6DCE4"/>
                </a:solidFill>
              </a:defRPr>
            </a:pPr>
            <a:r>
              <a:rPr sz="975" b="0">
                <a:solidFill>
                  <a:srgbClr val="C6DCE4"/>
                </a:solidFill>
              </a:rPr>
              <a:t>ACCES · ID 349056 · PEO 2021–2027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623DA97F-1DBD-466B-999D-D66AC65A1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C6DCE4"/>
                </a:solidFill>
              </a:defRPr>
            </a:pPr>
            <a:r>
              <a:rPr sz="975" b="1">
                <a:solidFill>
                  <a:srgbClr val="C6DCE4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60459311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E2DED73-3857-4F8E-B7B6-A39CD752D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Cadrul proiectului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65A95A-1338-477E-8D92-14F9C628D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02870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8E146894-0BC2-462E-8D79-75A71E932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866775"/>
            <a:ext cx="952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7180"/>
                </a:solidFill>
              </a:defRPr>
            </a:pPr>
            <a:r>
              <a:rPr sz="1275" b="0">
                <a:solidFill>
                  <a:srgbClr val="5E7180"/>
                </a:solidFill>
              </a:rPr>
              <a:t>Intervenții integrate pentru acces egal, incluziune și finalizarea educației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3761E37-34A9-4FB0-BA31-F2697FD70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76375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732CD4A6-C22E-42B8-A426-AA3D65579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76375"/>
            <a:ext cx="590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PEO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C7620C7E-AF6A-4D0E-BBB1-62AF4AB56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1476375"/>
            <a:ext cx="4095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83042"/>
                </a:solidFill>
              </a:defRPr>
            </a:pPr>
            <a:r>
              <a:rPr sz="1500" b="1">
                <a:solidFill>
                  <a:srgbClr val="183042"/>
                </a:solidFill>
              </a:rPr>
              <a:t>Program Educație și Ocupare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689CA30-43D0-41DC-83FC-4CB306504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52675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17A398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A1A314A8-0DAB-430F-9623-4D61DF8AA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52675"/>
            <a:ext cx="590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FSE+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F0CA2341-DD73-4BDC-A234-6062D485A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2352675"/>
            <a:ext cx="4095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83042"/>
                </a:solidFill>
              </a:defRPr>
            </a:pPr>
            <a:r>
              <a:rPr sz="1500" b="1">
                <a:solidFill>
                  <a:srgbClr val="183042"/>
                </a:solidFill>
              </a:rPr>
              <a:t>Fondul Social European Plus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3FD4BA-73E5-419E-92DB-35D78DD43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28975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67B346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F57D1BD8-D7BC-4D0C-83B1-BC7E18C0B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28975"/>
            <a:ext cx="590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P8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98E03D0F-F342-4566-B20D-0B2A94D2A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3228975"/>
            <a:ext cx="4095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83042"/>
                </a:solidFill>
              </a:defRPr>
            </a:pPr>
            <a:r>
              <a:rPr sz="1500" b="1">
                <a:solidFill>
                  <a:srgbClr val="183042"/>
                </a:solidFill>
              </a:rPr>
              <a:t>Învățământ profesional și tehnic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C011048-BCBD-440E-8CDB-D4597720C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05275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39C3D"/>
          </a:solidFill>
          <a:ln xmlns:a="http://schemas.openxmlformats.org/drawingml/2006/main" w="9525">
            <a:solidFill>
              <a:srgbClr val="F39C3D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6CC19229-907F-4851-ACCF-465C42B41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05275"/>
            <a:ext cx="590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ESO4.6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714A7718-56E8-4A9A-B84C-E4608F18D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4105275"/>
            <a:ext cx="4095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83042"/>
                </a:solidFill>
              </a:defRPr>
            </a:pPr>
            <a:r>
              <a:rPr sz="1500" b="1">
                <a:solidFill>
                  <a:srgbClr val="183042"/>
                </a:solidFill>
              </a:rPr>
              <a:t>Acces egal la educație de calitate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201D8B-2EA8-4148-B763-D841502B2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476375"/>
            <a:ext cx="4476750" cy="3695700"/>
          </a:xfrm>
          <a:prstGeom xmlns:a="http://schemas.openxmlformats.org/drawingml/2006/main" prst="roundRect">
            <a:avLst>
              <a:gd name="adj" fmla="val 2062"/>
            </a:avLst>
          </a:prstGeom>
          <a:solidFill xmlns:a="http://schemas.openxmlformats.org/drawingml/2006/main">
            <a:srgbClr val="123B5D"/>
          </a:solidFill>
          <a:ln xmlns:a="http://schemas.openxmlformats.org/drawingml/2006/main" w="9525">
            <a:solidFill>
              <a:srgbClr val="123B5D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E93D156B-D113-4AF2-8D0D-F73EFB5EE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43075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4C542"/>
                </a:solidFill>
              </a:defRPr>
            </a:pPr>
            <a:r>
              <a:rPr sz="1350" b="1">
                <a:solidFill>
                  <a:srgbClr val="F4C542"/>
                </a:solidFill>
              </a:rPr>
              <a:t>APEL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B3F6900E-7F2E-4AD2-875E-1B2C1CCF5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143125"/>
            <a:ext cx="3714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O ȘANSĂ ÎN PLUS PRIN</a:t>
            </a:r>
          </a:p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ÎNVĂȚĂMÂNTUL PROFESIONAL</a:t>
            </a:r>
          </a:p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ȘI TEHNIC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C83788C-B511-4BD5-B16E-FD235FF7E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3524250"/>
            <a:ext cx="304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B8AB3BFF-2CDF-41B1-B3E5-1F86EDBD5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762375"/>
            <a:ext cx="3714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DCEEF2"/>
                </a:solidFill>
              </a:defRPr>
            </a:pPr>
            <a:r>
              <a:rPr sz="1575" b="1">
                <a:solidFill>
                  <a:srgbClr val="DCEEF2"/>
                </a:solidFill>
              </a:rPr>
              <a:t>Implementare</a:t>
            </a:r>
          </a:p>
          <a:p xmlns:a="http://schemas.openxmlformats.org/drawingml/2006/main">
            <a:pPr algn="ctr">
              <a:defRPr sz="1575" b="1">
                <a:solidFill>
                  <a:srgbClr val="DCEEF2"/>
                </a:solidFill>
              </a:defRPr>
            </a:pPr>
            <a:r>
              <a:rPr sz="1575" b="1">
                <a:solidFill>
                  <a:srgbClr val="DCEEF2"/>
                </a:solidFill>
              </a:rPr>
              <a:t>01.06.2026 – 16.08.2029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185637BC-D95D-421D-BA1B-7197D165D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6672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4C542"/>
                </a:solidFill>
              </a:defRPr>
            </a:pPr>
            <a:r>
              <a:rPr sz="1275" b="1">
                <a:solidFill>
                  <a:srgbClr val="F4C542"/>
                </a:solidFill>
              </a:rPr>
              <a:t>Activități planificate: 36 luni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47FFAC7-6AD9-4BC3-BEA5-4097EF8E7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0AABB95C-1C7C-4D4D-85A1-429B16AF6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ACCES · ID 349056 · PEO 2021–2027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58C97958-B1F2-4710-B8CB-A560FC831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23636375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53F99E8-6494-43D2-9367-F5CD61A0A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Parteneriatul educațional ACCES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D11D25A-55AE-4788-8614-B98B5C8B9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02870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3CB7CE84-F680-4315-A18D-141096F59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866775"/>
            <a:ext cx="952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7180"/>
                </a:solidFill>
              </a:defRPr>
            </a:pPr>
            <a:r>
              <a:rPr sz="1275" b="0">
                <a:solidFill>
                  <a:srgbClr val="5E7180"/>
                </a:solidFill>
              </a:rPr>
              <a:t>Liderul coordonează proiectul, iar școlile facilitează intervenția în comunitate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C85A7F-F93D-4360-94C8-EFA154D7D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8204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EAF4F7"/>
          </a:solidFill>
          <a:ln xmlns:a="http://schemas.openxmlformats.org/drawingml/2006/main" w="9525">
            <a:solidFill>
              <a:srgbClr val="EAF4F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7C6086-EC58-45C9-83B9-E7C899575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66675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A85D0BEA-BD9B-4AD4-A099-736A68A9E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504950"/>
            <a:ext cx="10496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83042"/>
                </a:solidFill>
              </a:defRPr>
            </a:pPr>
            <a:r>
              <a:rPr sz="1575" b="1">
                <a:solidFill>
                  <a:srgbClr val="183042"/>
                </a:solidFill>
              </a:rPr>
              <a:t>LIDER DE PARTENERIAT</a:t>
            </a:r>
          </a:p>
          <a:p xmlns:a="http://schemas.openxmlformats.org/drawingml/2006/main">
            <a:pPr algn="l">
              <a:defRPr sz="1575" b="1">
                <a:solidFill>
                  <a:srgbClr val="183042"/>
                </a:solidFill>
              </a:defRPr>
            </a:pPr>
            <a:r>
              <a:rPr sz="1575" b="1">
                <a:solidFill>
                  <a:srgbClr val="183042"/>
                </a:solidFill>
              </a:rPr>
              <a:t>Asociația pentru Incluziune Socială „PROETNICA”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EE17C3F-02B6-4C2C-9254-D9B05D4A6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14625"/>
            <a:ext cx="5143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4F8EA"/>
          </a:solidFill>
          <a:ln xmlns:a="http://schemas.openxmlformats.org/drawingml/2006/main" w="9525">
            <a:solidFill>
              <a:srgbClr val="F4F8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628146-5329-4825-9F6A-C79B394F6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86075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67B346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15C26420-1122-43A7-8272-DC8FC6382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86075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91A45B98-2812-4651-9C20-4C023470D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90675" y="2809875"/>
            <a:ext cx="4000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83042"/>
                </a:solidFill>
              </a:defRPr>
            </a:pPr>
            <a:r>
              <a:rPr sz="1425" b="1">
                <a:solidFill>
                  <a:srgbClr val="183042"/>
                </a:solidFill>
              </a:rPr>
              <a:t>Liceul Tehnologic „General Magheru”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B94D42-AF2F-48C7-A93A-825B4A8D1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714625"/>
            <a:ext cx="5143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EAF7F5"/>
          </a:solidFill>
          <a:ln xmlns:a="http://schemas.openxmlformats.org/drawingml/2006/main" w="9525">
            <a:solidFill>
              <a:srgbClr val="EAF7F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E68DE7D-8B29-4A19-9FEF-6094AEAE0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886075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17A398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4053A81F-F2B4-4DC7-BE5C-A90B60A82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886075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7C0328C2-1C0F-4682-9040-7F90A0ABD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2809875"/>
            <a:ext cx="4000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83042"/>
                </a:solidFill>
              </a:defRPr>
            </a:pPr>
            <a:r>
              <a:rPr sz="1425" b="1">
                <a:solidFill>
                  <a:srgbClr val="183042"/>
                </a:solidFill>
              </a:rPr>
              <a:t>Școala Profesională Colonie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5F0090-7397-4826-97FF-DB305DFB3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57625"/>
            <a:ext cx="5143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4F8EA"/>
          </a:solidFill>
          <a:ln xmlns:a="http://schemas.openxmlformats.org/drawingml/2006/main" w="9525">
            <a:solidFill>
              <a:srgbClr val="F4F8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E4B99BF-73CF-4FD1-ACCA-BE359BEAF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29075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67B346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64BBDCA3-558D-4A96-835F-6D00F0E70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29075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0088CF05-6ECD-4600-B68B-F8A153963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90675" y="3952875"/>
            <a:ext cx="4000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83042"/>
                </a:solidFill>
              </a:defRPr>
            </a:pPr>
            <a:r>
              <a:rPr sz="1425" b="1">
                <a:solidFill>
                  <a:srgbClr val="183042"/>
                </a:solidFill>
              </a:rPr>
              <a:t>Școala Gimnazială Măgura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6D35764-CDD9-4831-A8ED-1E864FF87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857625"/>
            <a:ext cx="5143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EAF7F5"/>
          </a:solidFill>
          <a:ln xmlns:a="http://schemas.openxmlformats.org/drawingml/2006/main" w="9525">
            <a:solidFill>
              <a:srgbClr val="EAF7F5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14E9373-2AAB-4A10-A88B-802D59D1D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29075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17A398"/>
            </a:solidFill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458A2A95-7A75-4DD3-9621-072718E38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29075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E8342204-C36E-4324-912D-68CE0A93D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3952875"/>
            <a:ext cx="4000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83042"/>
                </a:solidFill>
              </a:defRPr>
            </a:pPr>
            <a:r>
              <a:rPr sz="1425" b="1">
                <a:solidFill>
                  <a:srgbClr val="183042"/>
                </a:solidFill>
              </a:rPr>
              <a:t>Școala Gimnazială „Anton Pann”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7653C86F-26A8-4DDB-BC5F-C9BF2E426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381625"/>
            <a:ext cx="742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5E7180"/>
                </a:solidFill>
              </a:defRPr>
            </a:pPr>
            <a:r>
              <a:rPr sz="1275" b="1">
                <a:solidFill>
                  <a:srgbClr val="5E7180"/>
                </a:solidFill>
              </a:rPr>
              <a:t>Partenerii asociați nu au contribuție financiară proprie în proiect.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225B3C1-77C1-4BC3-B356-8732BBB69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EAA815F6-67D3-4820-93D6-6F41A4E1F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ACCES · ID 349056 · PEO 2021–2027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C05D138B-C569-471F-A5F0-71E49D491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95050456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6E6E984-2275-4910-9BFB-3B5856E58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Obiectivul general pune elevul în centrul intervenției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F473492-ED1B-4B7F-AD7C-5689B448D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02870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E5DBB8-C78A-494F-B622-59FB9BD19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2381250"/>
            <a:ext cx="2952750" cy="1809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B5D"/>
          </a:solidFill>
          <a:ln xmlns:a="http://schemas.openxmlformats.org/drawingml/2006/main" w="9525">
            <a:solidFill>
              <a:srgbClr val="123B5D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CB3BF901-BB77-42DA-A5B6-34DCFD5F5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2543175"/>
            <a:ext cx="2952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494</a:t>
            </a:r>
          </a:p>
          <a:p xmlns:a="http://schemas.openxmlformats.org/drawingml/2006/main">
            <a:pPr algn="ctr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ELEVI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9DA391-6750-47CD-BD3C-508900617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571625"/>
            <a:ext cx="33337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DD53613A-56D0-4BAE-A24A-55DEF8D05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" y="1704975"/>
            <a:ext cx="2990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Participare școlară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618D1636-F532-4C2D-BE31-B19AE5D17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" y="2085975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frecvență · implicare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F2700C-86E1-4C04-9074-B224061FA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571625"/>
            <a:ext cx="33337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67B346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07AD7F82-82CD-428F-9B53-50E0FED8F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704975"/>
            <a:ext cx="2990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Competențe de bază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3180C987-72D7-4F4B-812F-01451CB8D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085975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citire · matematică · științe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CEAFEB-EF9C-49E7-9A45-3AE4334B9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238625"/>
            <a:ext cx="33337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39C3D"/>
          </a:solidFill>
          <a:ln xmlns:a="http://schemas.openxmlformats.org/drawingml/2006/main" w="9525">
            <a:solidFill>
              <a:srgbClr val="F39C3D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F06C6DBE-C4F2-44AB-810F-9CDDD9B55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" y="4371975"/>
            <a:ext cx="2990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Reducerea abandonului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1EA8882A-F41A-49BF-B40D-2DD4351E1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" y="4752975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identificare · intervenție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ECD4187-F2EF-4D39-AD40-BB6697058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238625"/>
            <a:ext cx="33337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17A398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9D4AD2CD-A73E-4EF8-A42C-D9CD55FE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4371975"/>
            <a:ext cx="2990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Incluziune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CAC84B08-71DD-4C20-8572-AEBEBD2A1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4752975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sprijin · egalitate de șanse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4F81AB33-C9E3-4F7A-94A8-0FAB70ADB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5715000"/>
            <a:ext cx="828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5E7180"/>
                </a:solidFill>
              </a:defRPr>
            </a:pPr>
            <a:r>
              <a:rPr sz="1350" b="1">
                <a:solidFill>
                  <a:srgbClr val="5E7180"/>
                </a:solidFill>
              </a:rPr>
              <a:t>Acces egal la educație de calitate pentru elevii din unitățile de învățământ partenere.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9A147E1-E93F-4F5A-AC98-3C70BFE7F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A10F1BC9-7B4B-4D18-9741-B9048DFDB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ACCES · ID 349056 · PEO 2021–2027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4F4626FF-0976-4928-983E-402074C20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44579451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0756E1C-AF9D-441D-80C5-D1B1BE4FD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Grupul țintă și țintele asumate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5B5106A-A89F-482C-9C86-56D57FEE5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02870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C8AD01-DAC0-4BF7-96B6-0F7F0190C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6858000" cy="4238625"/>
          </a:xfrm>
          <a:prstGeom xmlns:a="http://schemas.openxmlformats.org/drawingml/2006/main" prst="roundRect">
            <a:avLst>
              <a:gd name="adj" fmla="val 1798"/>
            </a:avLst>
          </a:prstGeom>
          <a:solidFill xmlns:a="http://schemas.openxmlformats.org/drawingml/2006/main">
            <a:srgbClr val="F2F7F8"/>
          </a:solidFill>
          <a:ln xmlns:a="http://schemas.openxmlformats.org/drawingml/2006/main" w="9525">
            <a:solidFill>
              <a:srgbClr val="F2F7F8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EBB82A86-9052-4B9F-B62E-902862FD7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1695450"/>
            <a:ext cx="2190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23B5D"/>
                </a:solidFill>
              </a:defRPr>
            </a:pPr>
            <a:r>
              <a:rPr sz="3900" b="1">
                <a:solidFill>
                  <a:srgbClr val="123B5D"/>
                </a:solidFill>
              </a:rPr>
              <a:t>494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4EB2469C-1BE4-4CCF-B5FA-ABDB6BFC2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24100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7180"/>
                </a:solidFill>
              </a:defRPr>
            </a:pPr>
            <a:r>
              <a:rPr sz="1425" b="0">
                <a:solidFill>
                  <a:srgbClr val="5E7180"/>
                </a:solidFill>
              </a:rPr>
              <a:t>elevi sprijiniți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B74DC111-2C98-4586-8EFB-CC82364A2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143250"/>
            <a:ext cx="10953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76B87"/>
                </a:solidFill>
              </a:defRPr>
            </a:pPr>
            <a:r>
              <a:rPr sz="2175" b="1">
                <a:solidFill>
                  <a:srgbClr val="176B87"/>
                </a:solidFill>
              </a:rPr>
              <a:t>390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1802AC3D-57A1-4E76-80FD-0570D32D4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3124200"/>
            <a:ext cx="180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83042"/>
                </a:solidFill>
              </a:defRPr>
            </a:pPr>
            <a:r>
              <a:rPr sz="1200" b="1">
                <a:solidFill>
                  <a:srgbClr val="183042"/>
                </a:solidFill>
              </a:rPr>
              <a:t>elevi din UIP cu clase ÎPT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5E772F9B-BBC6-49DD-871A-3B12F739B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143250"/>
            <a:ext cx="10953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7A398"/>
                </a:solidFill>
              </a:defRPr>
            </a:pPr>
            <a:r>
              <a:rPr sz="2175" b="1">
                <a:solidFill>
                  <a:srgbClr val="17A398"/>
                </a:solidFill>
              </a:rPr>
              <a:t>104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560BAD24-292F-47F4-AFAF-7C4C3EF69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124200"/>
            <a:ext cx="180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83042"/>
                </a:solidFill>
              </a:defRPr>
            </a:pPr>
            <a:r>
              <a:rPr sz="1200" b="1">
                <a:solidFill>
                  <a:srgbClr val="183042"/>
                </a:solidFill>
              </a:rPr>
              <a:t>elevi din clasele VII–VIII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EAD47617-BB38-42E5-835F-1081487DB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143375"/>
            <a:ext cx="10953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39C3D"/>
                </a:solidFill>
              </a:defRPr>
            </a:pPr>
            <a:r>
              <a:rPr sz="2175" b="1">
                <a:solidFill>
                  <a:srgbClr val="F39C3D"/>
                </a:solidFill>
              </a:rPr>
              <a:t>min. 85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A591F08C-B3F5-4C0B-9CD5-CE3B911D4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4124325"/>
            <a:ext cx="180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83042"/>
                </a:solidFill>
              </a:defRPr>
            </a:pPr>
            <a:r>
              <a:rPr sz="1200" b="1">
                <a:solidFill>
                  <a:srgbClr val="183042"/>
                </a:solidFill>
              </a:rPr>
              <a:t>elevi de etnie romă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3C97A590-8381-4186-A0EC-8E8EFC4AB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143375"/>
            <a:ext cx="10953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67B346"/>
                </a:solidFill>
              </a:defRPr>
            </a:pPr>
            <a:r>
              <a:rPr sz="2175" b="1">
                <a:solidFill>
                  <a:srgbClr val="67B346"/>
                </a:solidFill>
              </a:rPr>
              <a:t>min. 247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493C5BD6-D3C4-4162-A5AB-F07503434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4124325"/>
            <a:ext cx="180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83042"/>
                </a:solidFill>
              </a:defRPr>
            </a:pPr>
            <a:r>
              <a:rPr sz="1200" b="1">
                <a:solidFill>
                  <a:srgbClr val="183042"/>
                </a:solidFill>
              </a:rPr>
              <a:t>elevi vulnerabili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7E60AB-7DD7-461E-AAB4-9084D4C5C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428750"/>
            <a:ext cx="3552825" cy="4238625"/>
          </a:xfrm>
          <a:prstGeom xmlns:a="http://schemas.openxmlformats.org/drawingml/2006/main" prst="roundRect">
            <a:avLst>
              <a:gd name="adj" fmla="val 2145"/>
            </a:avLst>
          </a:prstGeom>
          <a:solidFill xmlns:a="http://schemas.openxmlformats.org/drawingml/2006/main">
            <a:srgbClr val="123B5D"/>
          </a:solidFill>
          <a:ln xmlns:a="http://schemas.openxmlformats.org/drawingml/2006/main" w="9525">
            <a:solidFill>
              <a:srgbClr val="123B5D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65E322E1-CB4F-4DF1-9437-2C522DF1D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809750"/>
            <a:ext cx="28860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4C542"/>
                </a:solidFill>
              </a:defRPr>
            </a:pPr>
            <a:r>
              <a:rPr sz="1575" b="1">
                <a:solidFill>
                  <a:srgbClr val="F4C542"/>
                </a:solidFill>
              </a:rPr>
              <a:t>COMUNITATE</a:t>
            </a:r>
          </a:p>
          <a:p xmlns:a="http://schemas.openxmlformats.org/drawingml/2006/main">
            <a:pPr algn="ctr">
              <a:defRPr sz="1575" b="1">
                <a:solidFill>
                  <a:srgbClr val="F4C542"/>
                </a:solidFill>
              </a:defRPr>
            </a:pPr>
            <a:r>
              <a:rPr sz="1575" b="1">
                <a:solidFill>
                  <a:srgbClr val="F4C542"/>
                </a:solidFill>
              </a:rPr>
              <a:t>EDUCAȚIONALĂ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BED6E5CB-CB58-4BE8-9E1B-077D321A9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952750"/>
            <a:ext cx="114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225" b="1">
                <a:solidFill>
                  <a:srgbClr val="FFFFFF"/>
                </a:solidFill>
              </a:defRPr>
            </a:pPr>
            <a:r>
              <a:rPr sz="3225" b="1">
                <a:solidFill>
                  <a:srgbClr val="FFFFFF"/>
                </a:solidFill>
              </a:rPr>
              <a:t>100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83EBE5FA-3265-43E6-8666-3EDB0DD1A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905125"/>
            <a:ext cx="161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părinți / reprezentanți legali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33AC23A0-6839-42A5-9A6B-4F98B33BA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143375"/>
            <a:ext cx="114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225" b="1">
                <a:solidFill>
                  <a:srgbClr val="FFFFFF"/>
                </a:solidFill>
              </a:defRPr>
            </a:pPr>
            <a:r>
              <a:rPr sz="3225" b="1">
                <a:solidFill>
                  <a:srgbClr val="FFFFFF"/>
                </a:solidFill>
              </a:rPr>
              <a:t>30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40F3CB54-37DD-48B1-8EE1-38396A35D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4095750"/>
            <a:ext cx="161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cadre didactice din ÎPT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8868A12-2911-4D68-A914-ECE08346B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59209106-4018-4BFF-9509-D6F226C8A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ACCES · ID 349056 · PEO 2021–2027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3757BAE3-84C0-4283-9FCD-410E091DE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9769354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ABC6212-92A6-45F7-99AE-3A0AA131B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Trei pachete majore de intervenție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161BD55-2D30-47A5-BE41-2DAB8FF77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02870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3C143111-790A-4375-B6F4-93BEAEE26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866775"/>
            <a:ext cx="952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7180"/>
                </a:solidFill>
              </a:defRPr>
            </a:pPr>
            <a:r>
              <a:rPr sz="1275" b="0">
                <a:solidFill>
                  <a:srgbClr val="5E7180"/>
                </a:solidFill>
              </a:rPr>
              <a:t>Fiecare categorie beneficiază de măsuri adaptate nevoilor identificate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A63183-AD8A-418F-9598-1825B16E6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3238500" cy="3524250"/>
          </a:xfrm>
          <a:prstGeom xmlns:a="http://schemas.openxmlformats.org/drawingml/2006/main" prst="roundRect">
            <a:avLst>
              <a:gd name="adj" fmla="val 2353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B33C6326-EF54-4B0F-8F0B-C7C02295E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885950"/>
            <a:ext cx="2819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177 ELEVI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9ECD0C9-BA20-420E-8B6C-58EF96AA1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2619375"/>
            <a:ext cx="219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06819CC5-759C-4273-A693-51727F318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7813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Sprijin personalizat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63EC7BFC-AEE2-40AE-9C23-2FF0B6889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19500"/>
            <a:ext cx="2705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F4FBFC"/>
                </a:solidFill>
              </a:defRPr>
            </a:pPr>
            <a:r>
              <a:rPr sz="1350" b="0">
                <a:solidFill>
                  <a:srgbClr val="F4FBFC"/>
                </a:solidFill>
              </a:rPr>
              <a:t>consiliere psiho-socială · mentorat · subvenții · rechizite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99D2BF-FA0E-4D9E-BC57-960BF639D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619250"/>
            <a:ext cx="3238500" cy="3524250"/>
          </a:xfrm>
          <a:prstGeom xmlns:a="http://schemas.openxmlformats.org/drawingml/2006/main" prst="roundRect">
            <a:avLst>
              <a:gd name="adj" fmla="val 2353"/>
            </a:avLst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17A398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3E64A9F7-7722-4C9B-A2B4-AD08AC180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1885950"/>
            <a:ext cx="2819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213 ELEVI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EF9BE8A-F434-495D-898A-2F32664D8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2619375"/>
            <a:ext cx="219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2AE1244C-BC14-462F-B6CA-7AFE74C12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857500"/>
            <a:ext cx="27813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Programe remediale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356E8D8E-6DBB-4FD2-9688-8FFE39938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619500"/>
            <a:ext cx="2705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F4FBFC"/>
                </a:solidFill>
              </a:defRPr>
            </a:pPr>
            <a:r>
              <a:rPr sz="1350" b="0">
                <a:solidFill>
                  <a:srgbClr val="F4FBFC"/>
                </a:solidFill>
              </a:rPr>
              <a:t>citire · matematică · științe · consiliere · condiții suport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4FA1617-F7D8-4E26-BDB4-D5958BBCC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619250"/>
            <a:ext cx="3238500" cy="3524250"/>
          </a:xfrm>
          <a:prstGeom xmlns:a="http://schemas.openxmlformats.org/drawingml/2006/main" prst="roundRect">
            <a:avLst>
              <a:gd name="adj" fmla="val 2353"/>
            </a:avLst>
          </a:prstGeom>
          <a:solidFill xmlns:a="http://schemas.openxmlformats.org/drawingml/2006/main">
            <a:srgbClr val="F39C3D"/>
          </a:solidFill>
          <a:ln xmlns:a="http://schemas.openxmlformats.org/drawingml/2006/main" w="9525">
            <a:solidFill>
              <a:srgbClr val="F39C3D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AEF36B0D-5A1D-422A-BC89-1D149EC92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85950"/>
            <a:ext cx="2819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104 ELEVI + 100 PĂRINȚI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5AD7DB0-BE37-4008-A91B-AB842AF16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0575" y="2619375"/>
            <a:ext cx="219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4B1C4914-C69A-4663-A22C-012F951C3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57500"/>
            <a:ext cx="27813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Informare și educație parentală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4E9AAF1B-BFD1-424C-9AAE-D296086CF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619500"/>
            <a:ext cx="2705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F4FBFC"/>
                </a:solidFill>
              </a:defRPr>
            </a:pPr>
            <a:r>
              <a:rPr sz="1350" b="0">
                <a:solidFill>
                  <a:srgbClr val="F4FBFC"/>
                </a:solidFill>
              </a:rPr>
              <a:t>conștientizare · consiliere · prevenirea părăsirii timpurii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79C4C067-FFFB-413E-AE89-666B9BA02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476875"/>
            <a:ext cx="742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23B5D"/>
                </a:solidFill>
              </a:defRPr>
            </a:pPr>
            <a:r>
              <a:rPr sz="1350" b="1">
                <a:solidFill>
                  <a:srgbClr val="123B5D"/>
                </a:solidFill>
              </a:rPr>
              <a:t>Din cei 213 elevi din A5.1, minimum 160 sunt elevi în clasa a IX-a.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6447234-E667-484F-8A90-B4B548DBB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467A34FC-D06F-4600-961B-CF8AB77E8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ACCES · ID 349056 · PEO 2021–2027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016F388E-4C04-4BCF-9DE7-54825F3D6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90270014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70BD7A4-B9F9-4068-9C13-38E6F0FA5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Activitățile proiectului formează un sistem coerent de sprijin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FF6780-8C64-4C27-B5E2-521EBF825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02870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F10415-409B-4218-8E29-69332EBA8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10668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5967CA7E-20DE-44E8-B887-BAF8128A9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1066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A1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6C6BE1C3-E865-4A34-801D-B2D0DE5AC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71675" y="1381125"/>
            <a:ext cx="3810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3042"/>
                </a:solidFill>
              </a:defRPr>
            </a:pPr>
            <a:r>
              <a:rPr sz="1350" b="1">
                <a:solidFill>
                  <a:srgbClr val="183042"/>
                </a:solidFill>
              </a:rPr>
              <a:t>Identificarea, selecția și menținerea grupului țintă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CAF2DB-0F4F-487A-A8F7-4D9F8ADA0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381125"/>
            <a:ext cx="10668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17A398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4E547B1D-D3EC-4A77-92CD-2B75104DF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381125"/>
            <a:ext cx="1066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A2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9B11F55D-EDA7-4535-B9A4-2C62E18A4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1381125"/>
            <a:ext cx="3810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3042"/>
                </a:solidFill>
              </a:defRPr>
            </a:pPr>
            <a:r>
              <a:rPr sz="1350" b="1">
                <a:solidFill>
                  <a:srgbClr val="183042"/>
                </a:solidFill>
              </a:rPr>
              <a:t>Sprijin personalizat pentru 177 elevi ÎPT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246419-6E53-4CCC-B480-7F7BD66B4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09875"/>
            <a:ext cx="10668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67B346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16184000-CA09-4340-8BB5-16931D235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09875"/>
            <a:ext cx="1066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A3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EC162644-3FF2-419B-958D-21C861656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71675" y="2809875"/>
            <a:ext cx="3810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3042"/>
                </a:solidFill>
              </a:defRPr>
            </a:pPr>
            <a:r>
              <a:rPr sz="1350" b="1">
                <a:solidFill>
                  <a:srgbClr val="183042"/>
                </a:solidFill>
              </a:rPr>
              <a:t>Formarea a 30 cadre didactice din ÎPT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A6664D-5AD4-4954-B922-109C85ABA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809875"/>
            <a:ext cx="10668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39C3D"/>
          </a:solidFill>
          <a:ln xmlns:a="http://schemas.openxmlformats.org/drawingml/2006/main" w="9525">
            <a:solidFill>
              <a:srgbClr val="F39C3D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FE5E783-3D12-498F-AAEE-F8FF330E7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809875"/>
            <a:ext cx="1066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A4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DA0B7D1D-380F-4BAB-B089-AD9D4F394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2809875"/>
            <a:ext cx="3810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3042"/>
                </a:solidFill>
              </a:defRPr>
            </a:pPr>
            <a:r>
              <a:rPr sz="1350" b="1">
                <a:solidFill>
                  <a:srgbClr val="183042"/>
                </a:solidFill>
              </a:rPr>
              <a:t>Informare, consiliere și educație parentală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1FC6C4C-0F1D-4C2F-8255-E6213CB6B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38625"/>
            <a:ext cx="10668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123B5D"/>
          </a:solidFill>
          <a:ln xmlns:a="http://schemas.openxmlformats.org/drawingml/2006/main" w="9525">
            <a:solidFill>
              <a:srgbClr val="123B5D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5FF40067-8AD2-44D9-B1FD-CC100E30F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38625"/>
            <a:ext cx="1066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A5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7F54DBFF-C97C-4197-B6EC-084C04BD2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71675" y="4238625"/>
            <a:ext cx="3810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3042"/>
                </a:solidFill>
              </a:defRPr>
            </a:pPr>
            <a:r>
              <a:rPr sz="1350" b="1">
                <a:solidFill>
                  <a:srgbClr val="183042"/>
                </a:solidFill>
              </a:rPr>
              <a:t>Programe remediale pentru 213 elevi ÎPT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44728C-A8B5-45EC-8B29-44FFBF0A2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238625"/>
            <a:ext cx="10668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D95D5D"/>
          </a:solidFill>
          <a:ln xmlns:a="http://schemas.openxmlformats.org/drawingml/2006/main" w="9525">
            <a:solidFill>
              <a:srgbClr val="D95D5D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D03D306A-9ED5-4A90-A3BF-A12071BEB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238625"/>
            <a:ext cx="1066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A6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FB3E3CC7-444C-4447-858D-BD11B07F7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4238625"/>
            <a:ext cx="3810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3042"/>
                </a:solidFill>
              </a:defRPr>
            </a:pPr>
            <a:r>
              <a:rPr sz="1350" b="1">
                <a:solidFill>
                  <a:srgbClr val="183042"/>
                </a:solidFill>
              </a:rPr>
              <a:t>Management, monitorizare, informare și publicitate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A6C0C64-6401-4CFE-8856-AB72FC387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3C3D8DF1-CE81-4601-9F73-59186AAEE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ACCES · ID 349056 · PEO 2021–2027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CB4CF115-2940-4CAD-94E4-6ECC910DF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85390031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9738BE8-B6CD-48E7-9C0D-7E807503D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Parcursul elevului: de la identificare la rezultat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47C80D-BB21-48B7-85E1-E57BD611F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02870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3D67254-B5D9-4F44-B86A-D4AC35EBB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14500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DAB92E2-4CA4-4002-A7A5-2FDE7A48A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0B4B8F74-2B8B-4D84-A8B4-E90D28F85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E79A51C2-AB50-44E4-87F6-F61787957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790700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Identificare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BDE6EFA5-5BB8-4698-9651-93202C33D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192405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BC6542-A66A-4394-80D7-0717BDC81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714500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17A39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116BCD-4A48-46CE-9C71-B821970FE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57162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495287D0-BD0F-437A-96D6-44D86FD21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57162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2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F7125284-4630-45E4-9557-75A181E9B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1790700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Evaluare inițială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B75EA548-7C79-4A7B-B359-5DA3BEF88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192405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0B10BBA-951B-4448-8C7C-E38CD3E6E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714500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67B34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B3C0AD2-4E3C-4E05-A658-218B935B1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57162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C2FF9948-7593-4EE7-901B-C9AB6D030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57162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3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68DF9D10-8B4E-4DA9-84A0-DC4740F01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90700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Plan personalizat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D7703D35-1096-46AD-8982-4A2384F24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192405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01EFB70-68BE-4A08-A6FC-A6C58B0C8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1714500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39C3D"/>
          </a:solidFill>
          <a:ln xmlns:a="http://schemas.openxmlformats.org/drawingml/2006/main" w="9525">
            <a:solidFill>
              <a:srgbClr val="F39C3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8A81B05-0A0D-4ACF-9FDD-E26A36243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57162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44F212BC-0578-4082-94BE-F171C7425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57162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4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A004FC41-CB40-4DBD-BB21-61A2367CC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790700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Sprijin / remediale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560BA67-DEDD-4E5D-B8F0-B7B396AB3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905250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23B5D"/>
          </a:solidFill>
          <a:ln xmlns:a="http://schemas.openxmlformats.org/drawingml/2006/main" w="9525">
            <a:solidFill>
              <a:srgbClr val="123B5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4D114BE-A4C0-41F1-8BFF-ECC5CAD1A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7623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A91E4669-D699-4D8A-8864-CBE1D2C26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76237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5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041236F7-F518-484A-A54C-141DDE00D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981450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Consiliere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BAABA2DD-EE61-43F4-B9FD-B07A1D6E5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411480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A082626-82F0-4202-9F7A-A2A05C3C5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905250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17A398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D13AD3D-B57E-4F5B-A5D9-000E7FF6F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7623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F0977724-05C3-4CF4-90B3-AAA4E6F78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76237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6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F90211BF-E7E4-47E3-993A-D66189732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981450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Monitorizare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7FA9ADC3-9D6C-4C11-895A-717AFFBCE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411480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0D50E20-0A76-4DC5-BEEB-5C9016DC5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905250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D95D5D"/>
          </a:solidFill>
          <a:ln xmlns:a="http://schemas.openxmlformats.org/drawingml/2006/main" w="9525">
            <a:solidFill>
              <a:srgbClr val="D95D5D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C7EAABD-054A-410A-BFCE-4DCA5DED6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7623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A1556C00-60A4-4DB5-90C6-370E36C7C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76237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7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45079767-F621-4DEA-B7CD-1120BCA69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981450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Alertă și măsuri</a:t>
            </a:r>
          </a:p>
        </p:txBody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39FE5358-4E90-486D-9E49-06F8CD469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411480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EBBB350-4934-4CAD-8D44-B396EB909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05250"/>
            <a:ext cx="2000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67B34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C4A1793-ADF7-439D-8975-9BEE5147A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7623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C54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8134521E-3194-4300-91A3-7AC0E2514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762375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23B5D"/>
                </a:solidFill>
              </a:defRPr>
            </a:pPr>
            <a:r>
              <a:rPr sz="1200" b="1">
                <a:solidFill>
                  <a:srgbClr val="123B5D"/>
                </a:solidFill>
              </a:rPr>
              <a:t>8</a:t>
            </a:r>
          </a:p>
        </p:txBody>
      </p:sp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E0557B29-305F-48B7-A20B-76BE3B4ED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81450"/>
            <a:ext cx="171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Evaluare finală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8AD1A26-5782-4CAB-8437-A6D9DFF68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5476875"/>
            <a:ext cx="7524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2F7F8"/>
          </a:solidFill>
          <a:ln xmlns:a="http://schemas.openxmlformats.org/drawingml/2006/main" w="9525">
            <a:solidFill>
              <a:srgbClr val="F2F7F8"/>
            </a:solidFill>
            <a:prstDash val="solid"/>
          </a:ln>
        </p:spPr>
      </p:sp>
      <p:sp>
        <p:nvSpPr>
          <p:cNvPr id="42" name="text">
            <a:extLst xmlns:a="http://schemas.openxmlformats.org/drawingml/2006/main">
              <a:ext uri="{FF2B5EF4-FFF2-40B4-BE49-F238E27FC236}">
                <a16:creationId xmlns:a16="http://schemas.microsoft.com/office/drawing/2014/main" id="{A11C07FF-7EFC-4678-8312-684F7EF45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5572125"/>
            <a:ext cx="695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23B5D"/>
                </a:solidFill>
              </a:defRPr>
            </a:pPr>
            <a:r>
              <a:rPr sz="1500" b="1">
                <a:solidFill>
                  <a:srgbClr val="123B5D"/>
                </a:solidFill>
              </a:rPr>
              <a:t>REZULTAT: participare, progres și menținere în educație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E22F93B-7B19-4E56-B5B0-7CE1935FA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4" name="text">
            <a:extLst xmlns:a="http://schemas.openxmlformats.org/drawingml/2006/main">
              <a:ext uri="{FF2B5EF4-FFF2-40B4-BE49-F238E27FC236}">
                <a16:creationId xmlns:a16="http://schemas.microsoft.com/office/drawing/2014/main" id="{2E9BADCB-74BC-44A4-A9D3-42B009EA5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ACCES · ID 349056 · PEO 2021–2027</a:t>
            </a:r>
          </a:p>
        </p:txBody>
      </p:sp>
      <p:sp>
        <p:nvSpPr>
          <p:cNvPr id="45" name="text">
            <a:extLst xmlns:a="http://schemas.openxmlformats.org/drawingml/2006/main">
              <a:ext uri="{FF2B5EF4-FFF2-40B4-BE49-F238E27FC236}">
                <a16:creationId xmlns:a16="http://schemas.microsoft.com/office/drawing/2014/main" id="{95F7945D-C315-4F19-BCCD-755CCF795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54697920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A06FCF0-4211-421A-AEA8-0372544C8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Sprijinul personalizat din A2.1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AFA86C-FFAB-4496-9DCE-6B05AAE9E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02870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647B57B1-BC33-4922-A9D4-DD1F14028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866775"/>
            <a:ext cx="952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7180"/>
                </a:solidFill>
              </a:defRPr>
            </a:pPr>
            <a:r>
              <a:rPr sz="1275" b="0">
                <a:solidFill>
                  <a:srgbClr val="5E7180"/>
                </a:solidFill>
              </a:rPr>
              <a:t>177 elevi ÎPT beneficiază de intervenții educaționale, psihosociale și materiale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2D8EF0-4D5A-4E59-9DAA-872D7D838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3238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EAF4F7"/>
          </a:solidFill>
          <a:ln xmlns:a="http://schemas.openxmlformats.org/drawingml/2006/main" w="9525">
            <a:solidFill>
              <a:srgbClr val="EAF4F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C8F8482-9410-4FF8-B6BA-64311D3D8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88595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6B87"/>
          </a:solidFill>
          <a:ln xmlns:a="http://schemas.openxmlformats.org/drawingml/2006/main" w="9525">
            <a:solidFill>
              <a:srgbClr val="176B87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8AE76320-D34B-4AEA-9844-284922F1A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88595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5CAB7652-0535-43C8-8FCD-57F6097BE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17335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23B5D"/>
                </a:solidFill>
              </a:defRPr>
            </a:pPr>
            <a:r>
              <a:rPr sz="1425" b="1">
                <a:solidFill>
                  <a:srgbClr val="123B5D"/>
                </a:solidFill>
              </a:rPr>
              <a:t>SUBVENȚII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013582FD-79E9-4481-A2D2-165583C8B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076450"/>
            <a:ext cx="190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83042"/>
                </a:solidFill>
              </a:defRPr>
            </a:pPr>
            <a:r>
              <a:rPr sz="1200" b="0">
                <a:solidFill>
                  <a:srgbClr val="183042"/>
                </a:solidFill>
              </a:rPr>
              <a:t>acordate conform metodologiei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3E8570-D0C2-4E2A-A3BA-FDF691545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524000"/>
            <a:ext cx="3238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EAF4F7"/>
          </a:solidFill>
          <a:ln xmlns:a="http://schemas.openxmlformats.org/drawingml/2006/main" w="9525">
            <a:solidFill>
              <a:srgbClr val="EAF4F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6EC8363-A391-441C-8689-E4C03E251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188595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A398"/>
          </a:solidFill>
          <a:ln xmlns:a="http://schemas.openxmlformats.org/drawingml/2006/main" w="9525">
            <a:solidFill>
              <a:srgbClr val="17A398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1F669F27-3258-4614-9ED3-FD6177623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188595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5FB0D464-C928-4E2D-87E4-13274CEFC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17335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23B5D"/>
                </a:solidFill>
              </a:defRPr>
            </a:pPr>
            <a:r>
              <a:rPr sz="1425" b="1">
                <a:solidFill>
                  <a:srgbClr val="123B5D"/>
                </a:solidFill>
              </a:rPr>
              <a:t>RECHIZITE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4C94F78-8F0A-4903-965D-E54872DA4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076450"/>
            <a:ext cx="190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83042"/>
                </a:solidFill>
              </a:defRPr>
            </a:pPr>
            <a:r>
              <a:rPr sz="1200" b="0">
                <a:solidFill>
                  <a:srgbClr val="183042"/>
                </a:solidFill>
              </a:rPr>
              <a:t>câte un pachet pentru fiecare elev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80F6CB3-69D7-4AC0-9E6F-B2B92B89C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524000"/>
            <a:ext cx="3238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EAF4F7"/>
          </a:solidFill>
          <a:ln xmlns:a="http://schemas.openxmlformats.org/drawingml/2006/main" w="9525">
            <a:solidFill>
              <a:srgbClr val="EAF4F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D34EBCB-6273-46D0-8759-E3E9CD5A0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8595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7B346"/>
          </a:solidFill>
          <a:ln xmlns:a="http://schemas.openxmlformats.org/drawingml/2006/main" w="9525">
            <a:solidFill>
              <a:srgbClr val="67B346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DF46DEDF-187F-49ED-AA1B-F6094232D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8595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DD6F08C1-64E8-4A35-B652-F159AA019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17335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23B5D"/>
                </a:solidFill>
              </a:defRPr>
            </a:pPr>
            <a:r>
              <a:rPr sz="1425" b="1">
                <a:solidFill>
                  <a:srgbClr val="123B5D"/>
                </a:solidFill>
              </a:rPr>
              <a:t>MENTORAT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767946ED-24CC-40E0-8E03-E5F03F98D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076450"/>
            <a:ext cx="190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83042"/>
                </a:solidFill>
              </a:defRPr>
            </a:pPr>
            <a:r>
              <a:rPr sz="1200" b="0">
                <a:solidFill>
                  <a:srgbClr val="183042"/>
                </a:solidFill>
              </a:rPr>
              <a:t>dezvoltare personală și reziliență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36B6F69-C7F5-4FA2-9FB8-CC44E9BC6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3238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EAF7F5"/>
          </a:solidFill>
          <a:ln xmlns:a="http://schemas.openxmlformats.org/drawingml/2006/main" w="9525">
            <a:solidFill>
              <a:srgbClr val="EAF7F5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C4EC852-3AFD-4910-AAE9-DA4F51F9E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69570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39C3D"/>
          </a:solidFill>
          <a:ln xmlns:a="http://schemas.openxmlformats.org/drawingml/2006/main" w="9525">
            <a:solidFill>
              <a:srgbClr val="F39C3D"/>
            </a:solidFill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9EF24562-21D4-4670-893C-C149FA63F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69570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79936AC4-988F-42AB-AF24-F9C992002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54330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23B5D"/>
                </a:solidFill>
              </a:defRPr>
            </a:pPr>
            <a:r>
              <a:rPr sz="1425" b="1">
                <a:solidFill>
                  <a:srgbClr val="123B5D"/>
                </a:solidFill>
              </a:rPr>
              <a:t>CONSILIERE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693FB3D5-813F-4CE9-9199-2316598DA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886200"/>
            <a:ext cx="190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83042"/>
                </a:solidFill>
              </a:defRPr>
            </a:pPr>
            <a:r>
              <a:rPr sz="1200" b="0">
                <a:solidFill>
                  <a:srgbClr val="183042"/>
                </a:solidFill>
              </a:rPr>
              <a:t>sprijin psiho-social și vocațional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2B86428-A9D7-420D-AC7E-A3C2B694A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333750"/>
            <a:ext cx="3238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EAF7F5"/>
          </a:solidFill>
          <a:ln xmlns:a="http://schemas.openxmlformats.org/drawingml/2006/main" w="9525">
            <a:solidFill>
              <a:srgbClr val="EAF7F5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7CA38EF-5D15-4254-A2F1-2E05CC2AA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69570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B5D"/>
          </a:solidFill>
          <a:ln xmlns:a="http://schemas.openxmlformats.org/drawingml/2006/main" w="9525">
            <a:solidFill>
              <a:srgbClr val="123B5D"/>
            </a:solidFill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9BC922E5-70A9-44A3-B132-1EA95F4A9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69570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BA962069-3C69-4615-AFCA-B218F8E3A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54330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23B5D"/>
                </a:solidFill>
              </a:defRPr>
            </a:pPr>
            <a:r>
              <a:rPr sz="1425" b="1">
                <a:solidFill>
                  <a:srgbClr val="123B5D"/>
                </a:solidFill>
              </a:rPr>
              <a:t>MONITORIZARE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A9AF0477-EF47-4426-AFAE-34DFC08B2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886200"/>
            <a:ext cx="190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83042"/>
                </a:solidFill>
              </a:defRPr>
            </a:pPr>
            <a:r>
              <a:rPr sz="1200" b="0">
                <a:solidFill>
                  <a:srgbClr val="183042"/>
                </a:solidFill>
              </a:rPr>
              <a:t>frecvență, rezultate și plan personalizat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70BEE88-7B20-47F0-B085-F795A7BD9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333750"/>
            <a:ext cx="3238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EAF7F5"/>
          </a:solidFill>
          <a:ln xmlns:a="http://schemas.openxmlformats.org/drawingml/2006/main" w="9525">
            <a:solidFill>
              <a:srgbClr val="EAF7F5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9334CAF-7861-4840-A390-CB4C6B4D8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69570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5D5D"/>
          </a:solidFill>
          <a:ln xmlns:a="http://schemas.openxmlformats.org/drawingml/2006/main" w="9525">
            <a:solidFill>
              <a:srgbClr val="D95D5D"/>
            </a:solidFill>
            <a:prstDash val="solid"/>
          </a:ln>
        </p:spPr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76B49008-C404-45AB-B070-B9971D116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69570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C9F2AFA9-B8DE-4A98-AC70-5364D42D3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54330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23B5D"/>
                </a:solidFill>
              </a:defRPr>
            </a:pPr>
            <a:r>
              <a:rPr sz="1425" b="1">
                <a:solidFill>
                  <a:srgbClr val="123B5D"/>
                </a:solidFill>
              </a:rPr>
              <a:t>INTERVENȚIE</a:t>
            </a:r>
          </a:p>
        </p:txBody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CD4C5B71-5010-43F9-873F-2A03DF8AD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886200"/>
            <a:ext cx="190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83042"/>
                </a:solidFill>
              </a:defRPr>
            </a:pPr>
            <a:r>
              <a:rPr sz="1200" b="0">
                <a:solidFill>
                  <a:srgbClr val="183042"/>
                </a:solidFill>
              </a:rPr>
              <a:t>măsuri adaptate dificultăților elevului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FFE8E160-96AE-422B-9B34-300CD8222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286375"/>
            <a:ext cx="857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23B5D"/>
                </a:solidFill>
              </a:defRPr>
            </a:pPr>
            <a:r>
              <a:rPr sz="1350" b="1">
                <a:solidFill>
                  <a:srgbClr val="123B5D"/>
                </a:solidFill>
              </a:rPr>
              <a:t>Condiție: frecvență regulată, progres școlar și participare la activitățile proiectului.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CA1B670-CCE1-49DB-B576-175198B7A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19850"/>
            <a:ext cx="110871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A998B530-64B6-4AAB-A69C-20DD6A040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57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ACCES · ID 349056 · PEO 2021–2027</a:t>
            </a:r>
          </a:p>
        </p:txBody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2767FD95-33DF-4220-91DF-B7B435785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25943934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2026-07-23T08:43:13.6580000Z</dcterms:created>
  <dcterms:modified xsi:type="dcterms:W3CDTF">2026-07-23T08:43:13.6580000Z</dcterms:modified>
</coreProperties>
</file>