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89" d="100"/>
          <a:sy n="89" d="100"/>
        </p:scale>
        <p:origin x="-403" y="-1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A5813-87CA-46D9-9908-06DF40304FF8}" type="datetimeFigureOut">
              <a:rPr lang="ro-RO" smtClean="0"/>
              <a:t>30.08.2026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247A5-89E5-4964-ADB2-790B340AFC3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13076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  <a:p>
            <a:r>
              <a:rPr dirty="0" err="1"/>
              <a:t>Bună</a:t>
            </a:r>
            <a:r>
              <a:rPr dirty="0"/>
              <a:t> </a:t>
            </a:r>
            <a:r>
              <a:rPr dirty="0" err="1"/>
              <a:t>ziua</a:t>
            </a:r>
            <a:r>
              <a:rPr dirty="0"/>
              <a:t>! </a:t>
            </a:r>
            <a:r>
              <a:rPr dirty="0" err="1"/>
              <a:t>Vă</a:t>
            </a:r>
            <a:r>
              <a:rPr dirty="0"/>
              <a:t> </a:t>
            </a:r>
            <a:r>
              <a:rPr dirty="0" err="1"/>
              <a:t>prezentăm</a:t>
            </a:r>
            <a:r>
              <a:rPr dirty="0"/>
              <a:t> </a:t>
            </a:r>
            <a:r>
              <a:rPr dirty="0" err="1"/>
              <a:t>experiența</a:t>
            </a:r>
            <a:r>
              <a:rPr dirty="0"/>
              <a:t> </a:t>
            </a:r>
            <a:r>
              <a:rPr dirty="0" err="1"/>
              <a:t>noastră</a:t>
            </a:r>
            <a:r>
              <a:rPr dirty="0"/>
              <a:t> Erasmus+ din Porto, </a:t>
            </a:r>
            <a:r>
              <a:rPr dirty="0" err="1"/>
              <a:t>Portugalia</a:t>
            </a:r>
            <a:r>
              <a:rPr dirty="0"/>
              <a:t>, </a:t>
            </a:r>
            <a:r>
              <a:rPr dirty="0" err="1"/>
              <a:t>desfășurată</a:t>
            </a:r>
            <a:r>
              <a:rPr dirty="0"/>
              <a:t> </a:t>
            </a:r>
            <a:r>
              <a:rPr dirty="0" err="1"/>
              <a:t>în</a:t>
            </a:r>
            <a:r>
              <a:rPr dirty="0"/>
              <a:t> </a:t>
            </a:r>
            <a:r>
              <a:rPr dirty="0" err="1"/>
              <a:t>perioada</a:t>
            </a:r>
            <a:r>
              <a:rPr dirty="0"/>
              <a:t> 1–5 </a:t>
            </a:r>
            <a:r>
              <a:rPr dirty="0" err="1"/>
              <a:t>iunie</a:t>
            </a:r>
            <a:r>
              <a:rPr dirty="0"/>
              <a:t> 2026. </a:t>
            </a:r>
            <a:r>
              <a:rPr dirty="0" err="1"/>
              <a:t>Patru</a:t>
            </a:r>
            <a:r>
              <a:rPr dirty="0"/>
              <a:t> cadre </a:t>
            </a:r>
            <a:r>
              <a:rPr dirty="0" err="1"/>
              <a:t>didactice</a:t>
            </a:r>
            <a:r>
              <a:rPr dirty="0"/>
              <a:t> au </a:t>
            </a:r>
            <a:r>
              <a:rPr dirty="0" err="1"/>
              <a:t>participat</a:t>
            </a:r>
            <a:r>
              <a:rPr dirty="0"/>
              <a:t> la </a:t>
            </a:r>
            <a:r>
              <a:rPr dirty="0" err="1"/>
              <a:t>două</a:t>
            </a:r>
            <a:r>
              <a:rPr dirty="0"/>
              <a:t> </a:t>
            </a:r>
            <a:r>
              <a:rPr dirty="0" err="1"/>
              <a:t>cursuri</a:t>
            </a:r>
            <a:r>
              <a:rPr dirty="0"/>
              <a:t> </a:t>
            </a:r>
            <a:r>
              <a:rPr dirty="0" err="1"/>
              <a:t>complementare</a:t>
            </a:r>
            <a:r>
              <a:rPr dirty="0"/>
              <a:t>: </a:t>
            </a:r>
            <a:r>
              <a:rPr dirty="0" err="1"/>
              <a:t>trei</a:t>
            </a:r>
            <a:r>
              <a:rPr dirty="0"/>
              <a:t> </a:t>
            </a:r>
            <a:r>
              <a:rPr dirty="0" err="1"/>
              <a:t>colegi</a:t>
            </a:r>
            <a:r>
              <a:rPr dirty="0"/>
              <a:t> la Creativity and </a:t>
            </a:r>
            <a:r>
              <a:rPr dirty="0" err="1"/>
              <a:t>Interculturality</a:t>
            </a:r>
            <a:r>
              <a:rPr dirty="0"/>
              <a:t>, </a:t>
            </a:r>
            <a:r>
              <a:rPr dirty="0" err="1"/>
              <a:t>iar</a:t>
            </a:r>
            <a:r>
              <a:rPr dirty="0"/>
              <a:t> </a:t>
            </a:r>
            <a:r>
              <a:rPr dirty="0" err="1"/>
              <a:t>Pleșea</a:t>
            </a:r>
            <a:r>
              <a:rPr dirty="0"/>
              <a:t> George </a:t>
            </a:r>
            <a:r>
              <a:rPr dirty="0" err="1"/>
              <a:t>Cătălin</a:t>
            </a:r>
            <a:r>
              <a:rPr dirty="0"/>
              <a:t> la AI Red: Empowering the 21st Century Teacher.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  <a:p>
            <a:r>
              <a:rPr dirty="0" err="1"/>
              <a:t>Această</a:t>
            </a:r>
            <a:r>
              <a:rPr dirty="0"/>
              <a:t> </a:t>
            </a:r>
            <a:r>
              <a:rPr dirty="0" err="1"/>
              <a:t>fotografie</a:t>
            </a:r>
            <a:r>
              <a:rPr dirty="0"/>
              <a:t> de </a:t>
            </a:r>
            <a:r>
              <a:rPr dirty="0" err="1"/>
              <a:t>grup</a:t>
            </a:r>
            <a:r>
              <a:rPr dirty="0"/>
              <a:t> </a:t>
            </a:r>
            <a:r>
              <a:rPr dirty="0" err="1"/>
              <a:t>surprinde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dintre</a:t>
            </a:r>
            <a:r>
              <a:rPr dirty="0"/>
              <a:t> </a:t>
            </a:r>
            <a:r>
              <a:rPr dirty="0" err="1"/>
              <a:t>ideile</a:t>
            </a:r>
            <a:r>
              <a:rPr dirty="0"/>
              <a:t> </a:t>
            </a:r>
            <a:r>
              <a:rPr dirty="0" err="1"/>
              <a:t>importante</a:t>
            </a:r>
            <a:r>
              <a:rPr dirty="0"/>
              <a:t> ale </a:t>
            </a:r>
            <a:r>
              <a:rPr dirty="0" err="1"/>
              <a:t>mobilității</a:t>
            </a:r>
            <a:r>
              <a:rPr dirty="0"/>
              <a:t>: </a:t>
            </a:r>
            <a:r>
              <a:rPr dirty="0" err="1"/>
              <a:t>învățarea</a:t>
            </a:r>
            <a:r>
              <a:rPr dirty="0"/>
              <a:t> nu s-a </a:t>
            </a:r>
            <a:r>
              <a:rPr dirty="0" err="1"/>
              <a:t>desfășurat</a:t>
            </a:r>
            <a:r>
              <a:rPr dirty="0"/>
              <a:t> </a:t>
            </a:r>
            <a:r>
              <a:rPr dirty="0" err="1"/>
              <a:t>izolat</a:t>
            </a:r>
            <a:r>
              <a:rPr dirty="0"/>
              <a:t>, ci </a:t>
            </a:r>
            <a:r>
              <a:rPr dirty="0" err="1"/>
              <a:t>într</a:t>
            </a:r>
            <a:r>
              <a:rPr dirty="0"/>
              <a:t>-o </a:t>
            </a:r>
            <a:r>
              <a:rPr dirty="0" err="1"/>
              <a:t>comunitate</a:t>
            </a:r>
            <a:r>
              <a:rPr dirty="0"/>
              <a:t> </a:t>
            </a:r>
            <a:r>
              <a:rPr dirty="0" err="1"/>
              <a:t>internațională</a:t>
            </a:r>
            <a:r>
              <a:rPr dirty="0"/>
              <a:t> de </a:t>
            </a:r>
            <a:r>
              <a:rPr dirty="0" err="1"/>
              <a:t>profesori</a:t>
            </a:r>
            <a:r>
              <a:rPr dirty="0"/>
              <a:t>. Am </a:t>
            </a:r>
            <a:r>
              <a:rPr dirty="0" err="1"/>
              <a:t>avut</a:t>
            </a:r>
            <a:r>
              <a:rPr dirty="0"/>
              <a:t> </a:t>
            </a:r>
            <a:r>
              <a:rPr dirty="0" err="1"/>
              <a:t>ocazia</a:t>
            </a:r>
            <a:r>
              <a:rPr dirty="0"/>
              <a:t> </a:t>
            </a:r>
            <a:r>
              <a:rPr dirty="0" err="1"/>
              <a:t>să</a:t>
            </a:r>
            <a:r>
              <a:rPr dirty="0"/>
              <a:t> </a:t>
            </a:r>
            <a:r>
              <a:rPr dirty="0" err="1"/>
              <a:t>lucrăm</a:t>
            </a:r>
            <a:r>
              <a:rPr dirty="0"/>
              <a:t> </a:t>
            </a:r>
            <a:r>
              <a:rPr dirty="0" err="1"/>
              <a:t>împreună</a:t>
            </a:r>
            <a:r>
              <a:rPr dirty="0"/>
              <a:t>, </a:t>
            </a:r>
            <a:r>
              <a:rPr dirty="0" err="1"/>
              <a:t>să</a:t>
            </a:r>
            <a:r>
              <a:rPr dirty="0"/>
              <a:t> </a:t>
            </a:r>
            <a:r>
              <a:rPr dirty="0" err="1"/>
              <a:t>schimbăm</a:t>
            </a:r>
            <a:r>
              <a:rPr dirty="0"/>
              <a:t> </a:t>
            </a:r>
            <a:r>
              <a:rPr dirty="0" err="1"/>
              <a:t>idei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să</a:t>
            </a:r>
            <a:r>
              <a:rPr dirty="0"/>
              <a:t> </a:t>
            </a:r>
            <a:r>
              <a:rPr dirty="0" err="1"/>
              <a:t>vedem</a:t>
            </a:r>
            <a:r>
              <a:rPr dirty="0"/>
              <a:t> cum </a:t>
            </a:r>
            <a:r>
              <a:rPr dirty="0" err="1"/>
              <a:t>aceleași</a:t>
            </a:r>
            <a:r>
              <a:rPr dirty="0"/>
              <a:t> </a:t>
            </a:r>
            <a:r>
              <a:rPr dirty="0" err="1"/>
              <a:t>provocări</a:t>
            </a:r>
            <a:r>
              <a:rPr dirty="0"/>
              <a:t> </a:t>
            </a:r>
            <a:r>
              <a:rPr dirty="0" err="1"/>
              <a:t>educaționale</a:t>
            </a:r>
            <a:r>
              <a:rPr dirty="0"/>
              <a:t> pot </a:t>
            </a:r>
            <a:r>
              <a:rPr dirty="0" err="1"/>
              <a:t>primi</a:t>
            </a:r>
            <a:r>
              <a:rPr dirty="0"/>
              <a:t> </a:t>
            </a:r>
            <a:r>
              <a:rPr dirty="0" err="1"/>
              <a:t>răspunsuri</a:t>
            </a:r>
            <a:r>
              <a:rPr dirty="0"/>
              <a:t> </a:t>
            </a:r>
            <a:r>
              <a:rPr dirty="0" err="1"/>
              <a:t>diferite</a:t>
            </a:r>
            <a:r>
              <a:rPr dirty="0"/>
              <a:t>, </a:t>
            </a:r>
            <a:r>
              <a:rPr dirty="0" err="1"/>
              <a:t>în</a:t>
            </a:r>
            <a:r>
              <a:rPr dirty="0"/>
              <a:t> </a:t>
            </a:r>
            <a:r>
              <a:rPr dirty="0" err="1"/>
              <a:t>funcție</a:t>
            </a:r>
            <a:r>
              <a:rPr dirty="0"/>
              <a:t> de </a:t>
            </a:r>
            <a:r>
              <a:rPr dirty="0" err="1"/>
              <a:t>experiența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cultura</a:t>
            </a:r>
            <a:r>
              <a:rPr dirty="0"/>
              <a:t> </a:t>
            </a:r>
            <a:r>
              <a:rPr dirty="0" err="1"/>
              <a:t>fiecăruia</a:t>
            </a:r>
            <a:r>
              <a:rPr dirty="0"/>
              <a:t>. </a:t>
            </a:r>
            <a:r>
              <a:rPr dirty="0" err="1"/>
              <a:t>Fotografia</a:t>
            </a:r>
            <a:r>
              <a:rPr dirty="0"/>
              <a:t> din Porto </a:t>
            </a:r>
            <a:r>
              <a:rPr dirty="0" err="1"/>
              <a:t>completează</a:t>
            </a:r>
            <a:r>
              <a:rPr dirty="0"/>
              <a:t> </a:t>
            </a:r>
            <a:r>
              <a:rPr dirty="0" err="1"/>
              <a:t>această</a:t>
            </a:r>
            <a:r>
              <a:rPr dirty="0"/>
              <a:t> imagine </a:t>
            </a:r>
            <a:r>
              <a:rPr dirty="0" err="1"/>
              <a:t>prin</a:t>
            </a:r>
            <a:r>
              <a:rPr dirty="0"/>
              <a:t> </a:t>
            </a:r>
            <a:r>
              <a:rPr dirty="0" err="1"/>
              <a:t>dimensiunea</a:t>
            </a:r>
            <a:r>
              <a:rPr dirty="0"/>
              <a:t> </a:t>
            </a:r>
            <a:r>
              <a:rPr dirty="0" err="1"/>
              <a:t>culturală</a:t>
            </a:r>
            <a:r>
              <a:rPr dirty="0"/>
              <a:t> a </a:t>
            </a:r>
            <a:r>
              <a:rPr dirty="0" err="1"/>
              <a:t>mobilității</a:t>
            </a:r>
            <a:r>
              <a:rPr dirty="0"/>
              <a:t>, </a:t>
            </a:r>
            <a:r>
              <a:rPr dirty="0" err="1"/>
              <a:t>iar</a:t>
            </a:r>
            <a:r>
              <a:rPr dirty="0"/>
              <a:t> </a:t>
            </a:r>
            <a:r>
              <a:rPr dirty="0" err="1"/>
              <a:t>fotografia</a:t>
            </a:r>
            <a:r>
              <a:rPr dirty="0"/>
              <a:t> din </a:t>
            </a:r>
            <a:r>
              <a:rPr dirty="0" err="1"/>
              <a:t>sala</a:t>
            </a:r>
            <a:r>
              <a:rPr dirty="0"/>
              <a:t> de curs ne </a:t>
            </a:r>
            <a:r>
              <a:rPr dirty="0" err="1"/>
              <a:t>readuce</a:t>
            </a:r>
            <a:r>
              <a:rPr dirty="0"/>
              <a:t> la </a:t>
            </a:r>
            <a:r>
              <a:rPr dirty="0" err="1"/>
              <a:t>componenta</a:t>
            </a:r>
            <a:r>
              <a:rPr dirty="0"/>
              <a:t> de </a:t>
            </a:r>
            <a:r>
              <a:rPr dirty="0" err="1"/>
              <a:t>formare</a:t>
            </a:r>
            <a:r>
              <a:rPr dirty="0"/>
              <a:t>. </a:t>
            </a:r>
            <a:r>
              <a:rPr dirty="0" err="1"/>
              <a:t>Pentru</a:t>
            </a:r>
            <a:r>
              <a:rPr dirty="0"/>
              <a:t> </a:t>
            </a:r>
            <a:r>
              <a:rPr dirty="0" err="1"/>
              <a:t>noi</a:t>
            </a:r>
            <a:r>
              <a:rPr dirty="0"/>
              <a:t>, </a:t>
            </a:r>
            <a:r>
              <a:rPr dirty="0" err="1"/>
              <a:t>aceste</a:t>
            </a:r>
            <a:r>
              <a:rPr dirty="0"/>
              <a:t> </a:t>
            </a:r>
            <a:r>
              <a:rPr dirty="0" err="1"/>
              <a:t>momente</a:t>
            </a:r>
            <a:r>
              <a:rPr dirty="0"/>
              <a:t> </a:t>
            </a:r>
            <a:r>
              <a:rPr dirty="0" err="1"/>
              <a:t>sunt</a:t>
            </a:r>
            <a:r>
              <a:rPr dirty="0"/>
              <a:t> </a:t>
            </a:r>
            <a:r>
              <a:rPr dirty="0" err="1"/>
              <a:t>importante</a:t>
            </a:r>
            <a:r>
              <a:rPr dirty="0"/>
              <a:t> </a:t>
            </a:r>
            <a:r>
              <a:rPr dirty="0" err="1"/>
              <a:t>deoarece</a:t>
            </a:r>
            <a:r>
              <a:rPr dirty="0"/>
              <a:t> </a:t>
            </a:r>
            <a:r>
              <a:rPr dirty="0" err="1"/>
              <a:t>arată</a:t>
            </a:r>
            <a:r>
              <a:rPr dirty="0"/>
              <a:t> </a:t>
            </a:r>
            <a:r>
              <a:rPr dirty="0" err="1"/>
              <a:t>legătura</a:t>
            </a:r>
            <a:r>
              <a:rPr dirty="0"/>
              <a:t> </a:t>
            </a:r>
            <a:r>
              <a:rPr dirty="0" err="1"/>
              <a:t>dintre</a:t>
            </a:r>
            <a:r>
              <a:rPr dirty="0"/>
              <a:t> </a:t>
            </a:r>
            <a:r>
              <a:rPr dirty="0" err="1"/>
              <a:t>formarea</a:t>
            </a:r>
            <a:r>
              <a:rPr dirty="0"/>
              <a:t> </a:t>
            </a:r>
            <a:r>
              <a:rPr dirty="0" err="1"/>
              <a:t>profesională</a:t>
            </a:r>
            <a:r>
              <a:rPr dirty="0"/>
              <a:t>, </a:t>
            </a:r>
            <a:r>
              <a:rPr dirty="0" err="1"/>
              <a:t>colaborare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experiența</a:t>
            </a:r>
            <a:r>
              <a:rPr dirty="0"/>
              <a:t> </a:t>
            </a:r>
            <a:r>
              <a:rPr dirty="0" err="1"/>
              <a:t>europeană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  <a:p>
            <a:r>
              <a:rPr dirty="0" err="1"/>
              <a:t>Dacă</a:t>
            </a:r>
            <a:r>
              <a:rPr dirty="0"/>
              <a:t> </a:t>
            </a:r>
            <a:r>
              <a:rPr dirty="0" err="1"/>
              <a:t>ar</a:t>
            </a:r>
            <a:r>
              <a:rPr dirty="0"/>
              <a:t> fi </a:t>
            </a:r>
            <a:r>
              <a:rPr dirty="0" err="1"/>
              <a:t>să</a:t>
            </a:r>
            <a:r>
              <a:rPr dirty="0"/>
              <a:t> </a:t>
            </a:r>
            <a:r>
              <a:rPr dirty="0" err="1"/>
              <a:t>reducem</a:t>
            </a:r>
            <a:r>
              <a:rPr dirty="0"/>
              <a:t> </a:t>
            </a:r>
            <a:r>
              <a:rPr dirty="0" err="1"/>
              <a:t>experiența</a:t>
            </a:r>
            <a:r>
              <a:rPr dirty="0"/>
              <a:t> de la Porto la </a:t>
            </a:r>
            <a:r>
              <a:rPr dirty="0" err="1"/>
              <a:t>trei</a:t>
            </a:r>
            <a:r>
              <a:rPr dirty="0"/>
              <a:t> </a:t>
            </a:r>
            <a:r>
              <a:rPr dirty="0" err="1"/>
              <a:t>direcții</a:t>
            </a:r>
            <a:r>
              <a:rPr dirty="0"/>
              <a:t> concrete, </a:t>
            </a:r>
            <a:r>
              <a:rPr dirty="0" err="1"/>
              <a:t>acestea</a:t>
            </a:r>
            <a:r>
              <a:rPr dirty="0"/>
              <a:t> </a:t>
            </a:r>
            <a:r>
              <a:rPr dirty="0" err="1"/>
              <a:t>ar</a:t>
            </a:r>
            <a:r>
              <a:rPr dirty="0"/>
              <a:t> fi </a:t>
            </a:r>
            <a:r>
              <a:rPr dirty="0" err="1"/>
              <a:t>jocul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cooperarea</a:t>
            </a:r>
            <a:r>
              <a:rPr dirty="0"/>
              <a:t>, </a:t>
            </a:r>
            <a:r>
              <a:rPr dirty="0" err="1"/>
              <a:t>creativitatea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dialogul</a:t>
            </a:r>
            <a:r>
              <a:rPr dirty="0"/>
              <a:t> intercultural, </a:t>
            </a:r>
            <a:r>
              <a:rPr dirty="0" err="1"/>
              <a:t>respectiv</a:t>
            </a:r>
            <a:r>
              <a:rPr dirty="0"/>
              <a:t> </a:t>
            </a:r>
            <a:r>
              <a:rPr dirty="0" err="1"/>
              <a:t>utilizarea</a:t>
            </a:r>
            <a:r>
              <a:rPr dirty="0"/>
              <a:t> </a:t>
            </a:r>
            <a:r>
              <a:rPr dirty="0" err="1"/>
              <a:t>responsabilă</a:t>
            </a:r>
            <a:r>
              <a:rPr dirty="0"/>
              <a:t> a </a:t>
            </a:r>
            <a:r>
              <a:rPr dirty="0" err="1"/>
              <a:t>inteligenței</a:t>
            </a:r>
            <a:r>
              <a:rPr dirty="0"/>
              <a:t> </a:t>
            </a:r>
            <a:r>
              <a:rPr dirty="0" err="1"/>
              <a:t>artificiale</a:t>
            </a:r>
            <a:r>
              <a:rPr dirty="0"/>
              <a:t>. Prima </a:t>
            </a:r>
            <a:r>
              <a:rPr dirty="0" err="1"/>
              <a:t>direcție</a:t>
            </a:r>
            <a:r>
              <a:rPr dirty="0"/>
              <a:t> ne </a:t>
            </a:r>
            <a:r>
              <a:rPr dirty="0" err="1"/>
              <a:t>ajută</a:t>
            </a:r>
            <a:r>
              <a:rPr dirty="0"/>
              <a:t> </a:t>
            </a:r>
            <a:r>
              <a:rPr dirty="0" err="1"/>
              <a:t>să</a:t>
            </a:r>
            <a:r>
              <a:rPr dirty="0"/>
              <a:t> </a:t>
            </a:r>
            <a:r>
              <a:rPr dirty="0" err="1"/>
              <a:t>construim</a:t>
            </a:r>
            <a:r>
              <a:rPr dirty="0"/>
              <a:t> </a:t>
            </a:r>
            <a:r>
              <a:rPr dirty="0" err="1"/>
              <a:t>participarea</a:t>
            </a:r>
            <a:r>
              <a:rPr dirty="0"/>
              <a:t> </a:t>
            </a:r>
            <a:r>
              <a:rPr dirty="0" err="1"/>
              <a:t>elevilor</a:t>
            </a:r>
            <a:r>
              <a:rPr dirty="0"/>
              <a:t> </a:t>
            </a:r>
            <a:r>
              <a:rPr dirty="0" err="1"/>
              <a:t>prin</a:t>
            </a:r>
            <a:r>
              <a:rPr dirty="0"/>
              <a:t> </a:t>
            </a:r>
            <a:r>
              <a:rPr dirty="0" err="1"/>
              <a:t>activități</a:t>
            </a:r>
            <a:r>
              <a:rPr dirty="0"/>
              <a:t> </a:t>
            </a:r>
            <a:r>
              <a:rPr dirty="0" err="1"/>
              <a:t>scurte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clare</a:t>
            </a:r>
            <a:r>
              <a:rPr dirty="0"/>
              <a:t>. A </a:t>
            </a:r>
            <a:r>
              <a:rPr dirty="0" err="1"/>
              <a:t>doua</a:t>
            </a:r>
            <a:r>
              <a:rPr dirty="0"/>
              <a:t> ne </a:t>
            </a:r>
            <a:r>
              <a:rPr dirty="0" err="1"/>
              <a:t>oferă</a:t>
            </a:r>
            <a:r>
              <a:rPr dirty="0"/>
              <a:t> </a:t>
            </a:r>
            <a:r>
              <a:rPr dirty="0" err="1"/>
              <a:t>tehnici</a:t>
            </a:r>
            <a:r>
              <a:rPr dirty="0"/>
              <a:t> </a:t>
            </a:r>
            <a:r>
              <a:rPr dirty="0" err="1"/>
              <a:t>prin</a:t>
            </a:r>
            <a:r>
              <a:rPr dirty="0"/>
              <a:t> care </a:t>
            </a:r>
            <a:r>
              <a:rPr dirty="0" err="1"/>
              <a:t>elevii</a:t>
            </a:r>
            <a:r>
              <a:rPr dirty="0"/>
              <a:t> pot genera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organiza</a:t>
            </a:r>
            <a:r>
              <a:rPr dirty="0"/>
              <a:t> </a:t>
            </a:r>
            <a:r>
              <a:rPr dirty="0" err="1"/>
              <a:t>idei</a:t>
            </a:r>
            <a:r>
              <a:rPr dirty="0"/>
              <a:t>, pot </a:t>
            </a:r>
            <a:r>
              <a:rPr dirty="0" err="1"/>
              <a:t>construi</a:t>
            </a:r>
            <a:r>
              <a:rPr dirty="0"/>
              <a:t> </a:t>
            </a:r>
            <a:r>
              <a:rPr dirty="0" err="1"/>
              <a:t>povești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pot </a:t>
            </a:r>
            <a:r>
              <a:rPr dirty="0" err="1"/>
              <a:t>privi</a:t>
            </a:r>
            <a:r>
              <a:rPr dirty="0"/>
              <a:t> o </a:t>
            </a:r>
            <a:r>
              <a:rPr dirty="0" err="1"/>
              <a:t>temă</a:t>
            </a:r>
            <a:r>
              <a:rPr dirty="0"/>
              <a:t> din perspective </a:t>
            </a:r>
            <a:r>
              <a:rPr dirty="0" err="1"/>
              <a:t>diferite</a:t>
            </a:r>
            <a:r>
              <a:rPr dirty="0"/>
              <a:t>. A </a:t>
            </a:r>
            <a:r>
              <a:rPr dirty="0" err="1"/>
              <a:t>treia</a:t>
            </a:r>
            <a:r>
              <a:rPr dirty="0"/>
              <a:t> ne </a:t>
            </a:r>
            <a:r>
              <a:rPr dirty="0" err="1"/>
              <a:t>arată</a:t>
            </a:r>
            <a:r>
              <a:rPr dirty="0"/>
              <a:t> </a:t>
            </a:r>
            <a:r>
              <a:rPr dirty="0" err="1"/>
              <a:t>că</a:t>
            </a:r>
            <a:r>
              <a:rPr dirty="0"/>
              <a:t> AI </a:t>
            </a:r>
            <a:r>
              <a:rPr dirty="0" err="1"/>
              <a:t>poate</a:t>
            </a:r>
            <a:r>
              <a:rPr dirty="0"/>
              <a:t> </a:t>
            </a:r>
            <a:r>
              <a:rPr dirty="0" err="1"/>
              <a:t>economisi</a:t>
            </a:r>
            <a:r>
              <a:rPr dirty="0"/>
              <a:t> </a:t>
            </a:r>
            <a:r>
              <a:rPr dirty="0" err="1"/>
              <a:t>timp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poate</a:t>
            </a:r>
            <a:r>
              <a:rPr dirty="0"/>
              <a:t> </a:t>
            </a:r>
            <a:r>
              <a:rPr dirty="0" err="1"/>
              <a:t>susține</a:t>
            </a:r>
            <a:r>
              <a:rPr dirty="0"/>
              <a:t> </a:t>
            </a:r>
            <a:r>
              <a:rPr dirty="0" err="1"/>
              <a:t>personalizarea</a:t>
            </a:r>
            <a:r>
              <a:rPr dirty="0"/>
              <a:t>, </a:t>
            </a:r>
            <a:r>
              <a:rPr dirty="0" err="1"/>
              <a:t>dar</a:t>
            </a:r>
            <a:r>
              <a:rPr dirty="0"/>
              <a:t> </a:t>
            </a:r>
            <a:r>
              <a:rPr dirty="0" err="1"/>
              <a:t>numai</a:t>
            </a:r>
            <a:r>
              <a:rPr dirty="0"/>
              <a:t> </a:t>
            </a:r>
            <a:r>
              <a:rPr dirty="0" err="1"/>
              <a:t>dacă</a:t>
            </a:r>
            <a:r>
              <a:rPr dirty="0"/>
              <a:t> </a:t>
            </a:r>
            <a:r>
              <a:rPr dirty="0" err="1"/>
              <a:t>profesorul</a:t>
            </a:r>
            <a:r>
              <a:rPr dirty="0"/>
              <a:t> </a:t>
            </a:r>
            <a:r>
              <a:rPr dirty="0" err="1"/>
              <a:t>stabilește</a:t>
            </a:r>
            <a:r>
              <a:rPr dirty="0"/>
              <a:t> </a:t>
            </a:r>
            <a:r>
              <a:rPr dirty="0" err="1"/>
              <a:t>obiectivul</a:t>
            </a:r>
            <a:r>
              <a:rPr dirty="0"/>
              <a:t>, </a:t>
            </a:r>
            <a:r>
              <a:rPr dirty="0" err="1"/>
              <a:t>formulează</a:t>
            </a:r>
            <a:r>
              <a:rPr dirty="0"/>
              <a:t> </a:t>
            </a:r>
            <a:r>
              <a:rPr dirty="0" err="1"/>
              <a:t>cerința</a:t>
            </a:r>
            <a:r>
              <a:rPr dirty="0"/>
              <a:t>, </a:t>
            </a:r>
            <a:r>
              <a:rPr dirty="0" err="1"/>
              <a:t>verifică</a:t>
            </a:r>
            <a:r>
              <a:rPr dirty="0"/>
              <a:t> </a:t>
            </a:r>
            <a:r>
              <a:rPr dirty="0" err="1"/>
              <a:t>informația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adaptează</a:t>
            </a:r>
            <a:r>
              <a:rPr dirty="0"/>
              <a:t> </a:t>
            </a:r>
            <a:r>
              <a:rPr dirty="0" err="1"/>
              <a:t>rezultatul</a:t>
            </a:r>
            <a:r>
              <a:rPr dirty="0"/>
              <a:t>. </a:t>
            </a:r>
            <a:r>
              <a:rPr dirty="0" err="1"/>
              <a:t>Aceste</a:t>
            </a:r>
            <a:r>
              <a:rPr dirty="0"/>
              <a:t> </a:t>
            </a:r>
            <a:r>
              <a:rPr dirty="0" err="1"/>
              <a:t>trei</a:t>
            </a:r>
            <a:r>
              <a:rPr dirty="0"/>
              <a:t> </a:t>
            </a:r>
            <a:r>
              <a:rPr dirty="0" err="1"/>
              <a:t>direcții</a:t>
            </a:r>
            <a:r>
              <a:rPr dirty="0"/>
              <a:t> pot </a:t>
            </a:r>
            <a:r>
              <a:rPr dirty="0" err="1"/>
              <a:t>deveni</a:t>
            </a:r>
            <a:r>
              <a:rPr dirty="0"/>
              <a:t> </a:t>
            </a:r>
            <a:r>
              <a:rPr dirty="0" err="1"/>
              <a:t>puncte</a:t>
            </a:r>
            <a:r>
              <a:rPr dirty="0"/>
              <a:t> de </a:t>
            </a:r>
            <a:r>
              <a:rPr dirty="0" err="1"/>
              <a:t>plecare</a:t>
            </a:r>
            <a:r>
              <a:rPr dirty="0"/>
              <a:t> </a:t>
            </a:r>
            <a:r>
              <a:rPr dirty="0" err="1"/>
              <a:t>pentru</a:t>
            </a:r>
            <a:r>
              <a:rPr dirty="0"/>
              <a:t> </a:t>
            </a:r>
            <a:r>
              <a:rPr dirty="0" err="1"/>
              <a:t>activități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pentru</a:t>
            </a:r>
            <a:r>
              <a:rPr dirty="0"/>
              <a:t> </a:t>
            </a:r>
            <a:r>
              <a:rPr dirty="0" err="1"/>
              <a:t>schimbul</a:t>
            </a:r>
            <a:r>
              <a:rPr dirty="0"/>
              <a:t> de </a:t>
            </a:r>
            <a:r>
              <a:rPr dirty="0" err="1"/>
              <a:t>bune</a:t>
            </a:r>
            <a:r>
              <a:rPr dirty="0"/>
              <a:t> </a:t>
            </a:r>
            <a:r>
              <a:rPr dirty="0" err="1"/>
              <a:t>practici</a:t>
            </a:r>
            <a:r>
              <a:rPr dirty="0"/>
              <a:t> </a:t>
            </a:r>
            <a:r>
              <a:rPr dirty="0" err="1"/>
              <a:t>în</a:t>
            </a:r>
            <a:r>
              <a:rPr dirty="0"/>
              <a:t> </a:t>
            </a:r>
            <a:r>
              <a:rPr dirty="0" err="1"/>
              <a:t>școală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  <a:p>
            <a:r>
              <a:rPr dirty="0" err="1"/>
              <a:t>În</a:t>
            </a:r>
            <a:r>
              <a:rPr dirty="0"/>
              <a:t> </a:t>
            </a:r>
            <a:r>
              <a:rPr dirty="0" err="1"/>
              <a:t>încheiere</a:t>
            </a:r>
            <a:r>
              <a:rPr dirty="0"/>
              <a:t>, </a:t>
            </a:r>
            <a:r>
              <a:rPr dirty="0" err="1"/>
              <a:t>cele</a:t>
            </a:r>
            <a:r>
              <a:rPr dirty="0"/>
              <a:t> </a:t>
            </a:r>
            <a:r>
              <a:rPr dirty="0" err="1"/>
              <a:t>două</a:t>
            </a:r>
            <a:r>
              <a:rPr dirty="0"/>
              <a:t> </a:t>
            </a:r>
            <a:r>
              <a:rPr dirty="0" err="1"/>
              <a:t>cursuri</a:t>
            </a:r>
            <a:r>
              <a:rPr dirty="0"/>
              <a:t> ne-au </a:t>
            </a:r>
            <a:r>
              <a:rPr dirty="0" err="1"/>
              <a:t>oferit</a:t>
            </a:r>
            <a:r>
              <a:rPr dirty="0"/>
              <a:t> </a:t>
            </a:r>
            <a:r>
              <a:rPr dirty="0" err="1"/>
              <a:t>instrumente</a:t>
            </a:r>
            <a:r>
              <a:rPr dirty="0"/>
              <a:t> </a:t>
            </a:r>
            <a:r>
              <a:rPr dirty="0" err="1"/>
              <a:t>diferite</a:t>
            </a:r>
            <a:r>
              <a:rPr dirty="0"/>
              <a:t>, </a:t>
            </a:r>
            <a:r>
              <a:rPr dirty="0" err="1"/>
              <a:t>dar</a:t>
            </a:r>
            <a:r>
              <a:rPr dirty="0"/>
              <a:t> </a:t>
            </a:r>
            <a:r>
              <a:rPr dirty="0" err="1"/>
              <a:t>complementare</a:t>
            </a:r>
            <a:r>
              <a:rPr dirty="0"/>
              <a:t>. Creativity and </a:t>
            </a:r>
            <a:r>
              <a:rPr dirty="0" err="1"/>
              <a:t>Interculturality</a:t>
            </a:r>
            <a:r>
              <a:rPr dirty="0"/>
              <a:t> ne-a </a:t>
            </a:r>
            <a:r>
              <a:rPr dirty="0" err="1"/>
              <a:t>arătat</a:t>
            </a:r>
            <a:r>
              <a:rPr dirty="0"/>
              <a:t> cum </a:t>
            </a:r>
            <a:r>
              <a:rPr dirty="0" err="1"/>
              <a:t>putem</a:t>
            </a:r>
            <a:r>
              <a:rPr dirty="0"/>
              <a:t> </a:t>
            </a:r>
            <a:r>
              <a:rPr dirty="0" err="1"/>
              <a:t>învăța</a:t>
            </a:r>
            <a:r>
              <a:rPr dirty="0"/>
              <a:t> </a:t>
            </a:r>
            <a:r>
              <a:rPr dirty="0" err="1"/>
              <a:t>prin</a:t>
            </a:r>
            <a:r>
              <a:rPr dirty="0"/>
              <a:t> </a:t>
            </a:r>
            <a:r>
              <a:rPr dirty="0" err="1"/>
              <a:t>joc</a:t>
            </a:r>
            <a:r>
              <a:rPr dirty="0"/>
              <a:t>, </a:t>
            </a:r>
            <a:r>
              <a:rPr dirty="0" err="1"/>
              <a:t>cooperare</a:t>
            </a:r>
            <a:r>
              <a:rPr dirty="0"/>
              <a:t>, </a:t>
            </a:r>
            <a:r>
              <a:rPr dirty="0" err="1"/>
              <a:t>creativitate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dialog intercultural. AI Red ne-a </a:t>
            </a:r>
            <a:r>
              <a:rPr dirty="0" err="1"/>
              <a:t>oferit</a:t>
            </a:r>
            <a:r>
              <a:rPr dirty="0"/>
              <a:t> </a:t>
            </a:r>
            <a:r>
              <a:rPr dirty="0" err="1"/>
              <a:t>repere</a:t>
            </a:r>
            <a:r>
              <a:rPr dirty="0"/>
              <a:t> </a:t>
            </a:r>
            <a:r>
              <a:rPr dirty="0" err="1"/>
              <a:t>pentru</a:t>
            </a:r>
            <a:r>
              <a:rPr dirty="0"/>
              <a:t> </a:t>
            </a:r>
            <a:r>
              <a:rPr dirty="0" err="1"/>
              <a:t>folosirea</a:t>
            </a:r>
            <a:r>
              <a:rPr dirty="0"/>
              <a:t> </a:t>
            </a:r>
            <a:r>
              <a:rPr dirty="0" err="1"/>
              <a:t>responsabilă</a:t>
            </a:r>
            <a:r>
              <a:rPr dirty="0"/>
              <a:t> a </a:t>
            </a:r>
            <a:r>
              <a:rPr dirty="0" err="1"/>
              <a:t>inteligenței</a:t>
            </a:r>
            <a:r>
              <a:rPr dirty="0"/>
              <a:t> </a:t>
            </a:r>
            <a:r>
              <a:rPr dirty="0" err="1"/>
              <a:t>artificiale</a:t>
            </a:r>
            <a:r>
              <a:rPr dirty="0"/>
              <a:t> </a:t>
            </a:r>
            <a:r>
              <a:rPr dirty="0" err="1"/>
              <a:t>în</a:t>
            </a:r>
            <a:r>
              <a:rPr dirty="0"/>
              <a:t> </a:t>
            </a:r>
            <a:r>
              <a:rPr dirty="0" err="1"/>
              <a:t>activitatea</a:t>
            </a:r>
            <a:r>
              <a:rPr dirty="0"/>
              <a:t> </a:t>
            </a:r>
            <a:r>
              <a:rPr dirty="0" err="1"/>
              <a:t>profesorului</a:t>
            </a:r>
            <a:r>
              <a:rPr dirty="0"/>
              <a:t>. </a:t>
            </a:r>
            <a:r>
              <a:rPr dirty="0" err="1"/>
              <a:t>Cel</a:t>
            </a:r>
            <a:r>
              <a:rPr dirty="0"/>
              <a:t> </a:t>
            </a:r>
            <a:r>
              <a:rPr dirty="0" err="1"/>
              <a:t>mai</a:t>
            </a:r>
            <a:r>
              <a:rPr dirty="0"/>
              <a:t> important </a:t>
            </a:r>
            <a:r>
              <a:rPr dirty="0" err="1"/>
              <a:t>rezultat</a:t>
            </a:r>
            <a:r>
              <a:rPr dirty="0"/>
              <a:t> </a:t>
            </a:r>
            <a:r>
              <a:rPr dirty="0" err="1"/>
              <a:t>este</a:t>
            </a:r>
            <a:r>
              <a:rPr dirty="0"/>
              <a:t> </a:t>
            </a:r>
            <a:r>
              <a:rPr dirty="0" err="1"/>
              <a:t>transferul</a:t>
            </a:r>
            <a:r>
              <a:rPr dirty="0"/>
              <a:t>: </a:t>
            </a:r>
            <a:r>
              <a:rPr dirty="0" err="1"/>
              <a:t>ceea</a:t>
            </a:r>
            <a:r>
              <a:rPr dirty="0"/>
              <a:t> </a:t>
            </a:r>
            <a:r>
              <a:rPr dirty="0" err="1"/>
              <a:t>ce</a:t>
            </a:r>
            <a:r>
              <a:rPr dirty="0"/>
              <a:t> am </a:t>
            </a:r>
            <a:r>
              <a:rPr dirty="0" err="1"/>
              <a:t>învățat</a:t>
            </a:r>
            <a:r>
              <a:rPr dirty="0"/>
              <a:t> la Porto </a:t>
            </a:r>
            <a:r>
              <a:rPr dirty="0" err="1"/>
              <a:t>poate</a:t>
            </a:r>
            <a:r>
              <a:rPr dirty="0"/>
              <a:t> </a:t>
            </a:r>
            <a:r>
              <a:rPr dirty="0" err="1"/>
              <a:t>deveni</a:t>
            </a:r>
            <a:r>
              <a:rPr dirty="0"/>
              <a:t> parte din </a:t>
            </a:r>
            <a:r>
              <a:rPr dirty="0" err="1"/>
              <a:t>lecțiile</a:t>
            </a:r>
            <a:r>
              <a:rPr dirty="0"/>
              <a:t>, </a:t>
            </a:r>
            <a:r>
              <a:rPr dirty="0" err="1"/>
              <a:t>proiectele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colaborarea</a:t>
            </a:r>
            <a:r>
              <a:rPr dirty="0"/>
              <a:t> din </a:t>
            </a:r>
            <a:r>
              <a:rPr dirty="0" err="1"/>
              <a:t>școala</a:t>
            </a:r>
            <a:r>
              <a:rPr dirty="0"/>
              <a:t> </a:t>
            </a:r>
            <a:r>
              <a:rPr dirty="0" err="1"/>
              <a:t>noastră</a:t>
            </a:r>
            <a:r>
              <a:rPr dirty="0"/>
              <a:t>. Nu </a:t>
            </a:r>
            <a:r>
              <a:rPr dirty="0" err="1"/>
              <a:t>plecăm</a:t>
            </a:r>
            <a:r>
              <a:rPr dirty="0"/>
              <a:t> </a:t>
            </a:r>
            <a:r>
              <a:rPr dirty="0" err="1"/>
              <a:t>doar</a:t>
            </a:r>
            <a:r>
              <a:rPr dirty="0"/>
              <a:t> cu </a:t>
            </a:r>
            <a:r>
              <a:rPr dirty="0" err="1"/>
              <a:t>amintiri</a:t>
            </a:r>
            <a:r>
              <a:rPr dirty="0"/>
              <a:t>, ci cu </a:t>
            </a:r>
            <a:r>
              <a:rPr dirty="0" err="1"/>
              <a:t>idei</a:t>
            </a:r>
            <a:r>
              <a:rPr dirty="0"/>
              <a:t> </a:t>
            </a:r>
            <a:r>
              <a:rPr dirty="0" err="1"/>
              <a:t>pe</a:t>
            </a:r>
            <a:r>
              <a:rPr dirty="0"/>
              <a:t> care le </a:t>
            </a:r>
            <a:r>
              <a:rPr dirty="0" err="1"/>
              <a:t>putem</a:t>
            </a:r>
            <a:r>
              <a:rPr dirty="0"/>
              <a:t> </a:t>
            </a:r>
            <a:r>
              <a:rPr dirty="0" err="1"/>
              <a:t>testa</a:t>
            </a:r>
            <a:r>
              <a:rPr dirty="0"/>
              <a:t>, </a:t>
            </a:r>
            <a:r>
              <a:rPr dirty="0" err="1"/>
              <a:t>adapta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împărtăși</a:t>
            </a:r>
            <a:r>
              <a:rPr dirty="0"/>
              <a:t>. </a:t>
            </a:r>
            <a:r>
              <a:rPr dirty="0" err="1"/>
              <a:t>Vă</a:t>
            </a:r>
            <a:r>
              <a:rPr dirty="0"/>
              <a:t> </a:t>
            </a:r>
            <a:r>
              <a:rPr dirty="0" err="1"/>
              <a:t>mulțumim</a:t>
            </a:r>
            <a:r>
              <a:rPr dirty="0"/>
              <a:t>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  <a:p>
            <a:r>
              <a:rPr dirty="0" err="1"/>
              <a:t>Mobilitatea</a:t>
            </a:r>
            <a:r>
              <a:rPr dirty="0"/>
              <a:t> ne-a </a:t>
            </a:r>
            <a:r>
              <a:rPr dirty="0" err="1"/>
              <a:t>oferit</a:t>
            </a:r>
            <a:r>
              <a:rPr dirty="0"/>
              <a:t> nu </a:t>
            </a:r>
            <a:r>
              <a:rPr dirty="0" err="1"/>
              <a:t>doar</a:t>
            </a:r>
            <a:r>
              <a:rPr dirty="0"/>
              <a:t> </a:t>
            </a:r>
            <a:r>
              <a:rPr dirty="0" err="1"/>
              <a:t>două</a:t>
            </a:r>
            <a:r>
              <a:rPr dirty="0"/>
              <a:t> </a:t>
            </a:r>
            <a:r>
              <a:rPr dirty="0" err="1"/>
              <a:t>cursuri</a:t>
            </a:r>
            <a:r>
              <a:rPr dirty="0"/>
              <a:t>, ci </a:t>
            </a:r>
            <a:r>
              <a:rPr dirty="0" err="1"/>
              <a:t>și</a:t>
            </a:r>
            <a:r>
              <a:rPr dirty="0"/>
              <a:t> o </a:t>
            </a:r>
            <a:r>
              <a:rPr dirty="0" err="1"/>
              <a:t>experiență</a:t>
            </a:r>
            <a:r>
              <a:rPr dirty="0"/>
              <a:t> </a:t>
            </a:r>
            <a:r>
              <a:rPr dirty="0" err="1"/>
              <a:t>europeană</a:t>
            </a:r>
            <a:r>
              <a:rPr dirty="0"/>
              <a:t> de </a:t>
            </a:r>
            <a:r>
              <a:rPr dirty="0" err="1"/>
              <a:t>învățare</a:t>
            </a:r>
            <a:r>
              <a:rPr dirty="0"/>
              <a:t>. Am </a:t>
            </a:r>
            <a:r>
              <a:rPr dirty="0" err="1"/>
              <a:t>lucrat</a:t>
            </a:r>
            <a:r>
              <a:rPr dirty="0"/>
              <a:t> </a:t>
            </a:r>
            <a:r>
              <a:rPr dirty="0" err="1"/>
              <a:t>alături</a:t>
            </a:r>
            <a:r>
              <a:rPr dirty="0"/>
              <a:t> de </a:t>
            </a:r>
            <a:r>
              <a:rPr dirty="0" err="1"/>
              <a:t>participanți</a:t>
            </a:r>
            <a:r>
              <a:rPr dirty="0"/>
              <a:t> din </a:t>
            </a:r>
            <a:r>
              <a:rPr dirty="0" err="1"/>
              <a:t>mai</a:t>
            </a:r>
            <a:r>
              <a:rPr dirty="0"/>
              <a:t> </a:t>
            </a:r>
            <a:r>
              <a:rPr dirty="0" err="1"/>
              <a:t>multe</a:t>
            </a:r>
            <a:r>
              <a:rPr dirty="0"/>
              <a:t> </a:t>
            </a:r>
            <a:r>
              <a:rPr dirty="0" err="1"/>
              <a:t>țări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am </a:t>
            </a:r>
            <a:r>
              <a:rPr dirty="0" err="1"/>
              <a:t>observat</a:t>
            </a:r>
            <a:r>
              <a:rPr dirty="0"/>
              <a:t> </a:t>
            </a:r>
            <a:r>
              <a:rPr dirty="0" err="1"/>
              <a:t>cât</a:t>
            </a:r>
            <a:r>
              <a:rPr dirty="0"/>
              <a:t> de </a:t>
            </a:r>
            <a:r>
              <a:rPr dirty="0" err="1"/>
              <a:t>mult</a:t>
            </a:r>
            <a:r>
              <a:rPr dirty="0"/>
              <a:t> pot </a:t>
            </a:r>
            <a:r>
              <a:rPr dirty="0" err="1"/>
              <a:t>contribui</a:t>
            </a:r>
            <a:r>
              <a:rPr dirty="0"/>
              <a:t> </a:t>
            </a:r>
            <a:r>
              <a:rPr dirty="0" err="1"/>
              <a:t>diversitatea</a:t>
            </a:r>
            <a:r>
              <a:rPr dirty="0"/>
              <a:t> </a:t>
            </a:r>
            <a:r>
              <a:rPr dirty="0" err="1"/>
              <a:t>culturală</a:t>
            </a:r>
            <a:r>
              <a:rPr dirty="0"/>
              <a:t>, </a:t>
            </a:r>
            <a:r>
              <a:rPr dirty="0" err="1"/>
              <a:t>schimbul</a:t>
            </a:r>
            <a:r>
              <a:rPr dirty="0"/>
              <a:t> de </a:t>
            </a:r>
            <a:r>
              <a:rPr dirty="0" err="1"/>
              <a:t>idei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colaborarea</a:t>
            </a:r>
            <a:r>
              <a:rPr dirty="0"/>
              <a:t> la </a:t>
            </a:r>
            <a:r>
              <a:rPr dirty="0" err="1"/>
              <a:t>dezvoltarea</a:t>
            </a:r>
            <a:r>
              <a:rPr dirty="0"/>
              <a:t> </a:t>
            </a:r>
            <a:r>
              <a:rPr dirty="0" err="1"/>
              <a:t>profesională</a:t>
            </a:r>
            <a:r>
              <a:rPr dirty="0"/>
              <a:t>. </a:t>
            </a:r>
            <a:r>
              <a:rPr dirty="0" err="1"/>
              <a:t>Cele</a:t>
            </a:r>
            <a:r>
              <a:rPr dirty="0"/>
              <a:t> </a:t>
            </a:r>
            <a:r>
              <a:rPr dirty="0" err="1"/>
              <a:t>două</a:t>
            </a:r>
            <a:r>
              <a:rPr dirty="0"/>
              <a:t> </a:t>
            </a:r>
            <a:r>
              <a:rPr dirty="0" err="1"/>
              <a:t>formări</a:t>
            </a:r>
            <a:r>
              <a:rPr dirty="0"/>
              <a:t> au </a:t>
            </a:r>
            <a:r>
              <a:rPr dirty="0" err="1"/>
              <a:t>avut</a:t>
            </a:r>
            <a:r>
              <a:rPr dirty="0"/>
              <a:t> </a:t>
            </a:r>
            <a:r>
              <a:rPr dirty="0" err="1"/>
              <a:t>direcții</a:t>
            </a:r>
            <a:r>
              <a:rPr dirty="0"/>
              <a:t> </a:t>
            </a:r>
            <a:r>
              <a:rPr dirty="0" err="1"/>
              <a:t>diferite</a:t>
            </a:r>
            <a:r>
              <a:rPr dirty="0"/>
              <a:t>, </a:t>
            </a:r>
            <a:r>
              <a:rPr dirty="0" err="1"/>
              <a:t>dar</a:t>
            </a:r>
            <a:r>
              <a:rPr dirty="0"/>
              <a:t> s-au </a:t>
            </a:r>
            <a:r>
              <a:rPr dirty="0" err="1"/>
              <a:t>întâlnit</a:t>
            </a:r>
            <a:r>
              <a:rPr dirty="0"/>
              <a:t> </a:t>
            </a:r>
            <a:r>
              <a:rPr dirty="0" err="1"/>
              <a:t>într</a:t>
            </a:r>
            <a:r>
              <a:rPr dirty="0"/>
              <a:t>-un </a:t>
            </a:r>
            <a:r>
              <a:rPr dirty="0" err="1"/>
              <a:t>punct</a:t>
            </a:r>
            <a:r>
              <a:rPr dirty="0"/>
              <a:t> </a:t>
            </a:r>
            <a:r>
              <a:rPr dirty="0" err="1"/>
              <a:t>comun</a:t>
            </a:r>
            <a:r>
              <a:rPr dirty="0"/>
              <a:t>: </a:t>
            </a:r>
            <a:r>
              <a:rPr dirty="0" err="1"/>
              <a:t>profesorul</a:t>
            </a:r>
            <a:r>
              <a:rPr dirty="0"/>
              <a:t> are </a:t>
            </a:r>
            <a:r>
              <a:rPr dirty="0" err="1"/>
              <a:t>nevoie</a:t>
            </a:r>
            <a:r>
              <a:rPr dirty="0"/>
              <a:t> de </a:t>
            </a:r>
            <a:r>
              <a:rPr dirty="0" err="1"/>
              <a:t>metode</a:t>
            </a:r>
            <a:r>
              <a:rPr dirty="0"/>
              <a:t> creative, </a:t>
            </a:r>
            <a:r>
              <a:rPr dirty="0" err="1"/>
              <a:t>competențe</a:t>
            </a:r>
            <a:r>
              <a:rPr dirty="0"/>
              <a:t> </a:t>
            </a:r>
            <a:r>
              <a:rPr dirty="0" err="1"/>
              <a:t>interculturale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utilizarea</a:t>
            </a:r>
            <a:r>
              <a:rPr dirty="0"/>
              <a:t> </a:t>
            </a:r>
            <a:r>
              <a:rPr dirty="0" err="1"/>
              <a:t>responsabilă</a:t>
            </a:r>
            <a:r>
              <a:rPr dirty="0"/>
              <a:t> a </a:t>
            </a:r>
            <a:r>
              <a:rPr dirty="0" err="1"/>
              <a:t>tehnologiei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La </a:t>
            </a:r>
            <a:r>
              <a:rPr dirty="0" err="1"/>
              <a:t>cursul</a:t>
            </a:r>
            <a:r>
              <a:rPr dirty="0"/>
              <a:t> Creativity and </a:t>
            </a:r>
            <a:r>
              <a:rPr dirty="0" err="1"/>
              <a:t>Interculturality</a:t>
            </a:r>
            <a:r>
              <a:rPr dirty="0"/>
              <a:t>, </a:t>
            </a:r>
            <a:r>
              <a:rPr dirty="0" err="1"/>
              <a:t>accentul</a:t>
            </a:r>
            <a:r>
              <a:rPr dirty="0"/>
              <a:t> a </a:t>
            </a:r>
            <a:r>
              <a:rPr dirty="0" err="1"/>
              <a:t>fost</a:t>
            </a:r>
            <a:r>
              <a:rPr dirty="0"/>
              <a:t> pus </a:t>
            </a:r>
            <a:r>
              <a:rPr dirty="0" err="1"/>
              <a:t>pe</a:t>
            </a:r>
            <a:r>
              <a:rPr dirty="0"/>
              <a:t> </a:t>
            </a:r>
            <a:r>
              <a:rPr dirty="0" err="1"/>
              <a:t>învățarea</a:t>
            </a:r>
            <a:r>
              <a:rPr dirty="0"/>
              <a:t> </a:t>
            </a:r>
            <a:r>
              <a:rPr dirty="0" err="1"/>
              <a:t>nonformală</a:t>
            </a:r>
            <a:r>
              <a:rPr dirty="0"/>
              <a:t>. Am </a:t>
            </a:r>
            <a:r>
              <a:rPr dirty="0" err="1"/>
              <a:t>experimentat</a:t>
            </a:r>
            <a:r>
              <a:rPr dirty="0"/>
              <a:t> direct </a:t>
            </a:r>
            <a:r>
              <a:rPr dirty="0" err="1"/>
              <a:t>icebreakere</a:t>
            </a:r>
            <a:r>
              <a:rPr dirty="0"/>
              <a:t>, </a:t>
            </a:r>
            <a:r>
              <a:rPr dirty="0" err="1"/>
              <a:t>jocuri</a:t>
            </a:r>
            <a:r>
              <a:rPr dirty="0"/>
              <a:t> de </a:t>
            </a:r>
            <a:r>
              <a:rPr dirty="0" err="1"/>
              <a:t>încredere</a:t>
            </a:r>
            <a:r>
              <a:rPr dirty="0"/>
              <a:t>, </a:t>
            </a:r>
            <a:r>
              <a:rPr dirty="0" err="1"/>
              <a:t>exerciții</a:t>
            </a:r>
            <a:r>
              <a:rPr dirty="0"/>
              <a:t> de </a:t>
            </a:r>
            <a:r>
              <a:rPr dirty="0" err="1"/>
              <a:t>cooperare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activități</a:t>
            </a:r>
            <a:r>
              <a:rPr dirty="0"/>
              <a:t> care </a:t>
            </a:r>
            <a:r>
              <a:rPr dirty="0" err="1"/>
              <a:t>dezvoltă</a:t>
            </a:r>
            <a:r>
              <a:rPr dirty="0"/>
              <a:t> </a:t>
            </a:r>
            <a:r>
              <a:rPr dirty="0" err="1"/>
              <a:t>comunicarea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empatia</a:t>
            </a:r>
            <a:r>
              <a:rPr dirty="0"/>
              <a:t>. Un element important a </a:t>
            </a:r>
            <a:r>
              <a:rPr dirty="0" err="1"/>
              <a:t>fost</a:t>
            </a:r>
            <a:r>
              <a:rPr dirty="0"/>
              <a:t> </a:t>
            </a:r>
            <a:r>
              <a:rPr dirty="0" err="1"/>
              <a:t>lucrul</a:t>
            </a:r>
            <a:r>
              <a:rPr dirty="0"/>
              <a:t> cu </a:t>
            </a:r>
            <a:r>
              <a:rPr dirty="0" err="1"/>
              <a:t>stereotipurile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perspectivele</a:t>
            </a:r>
            <a:r>
              <a:rPr dirty="0"/>
              <a:t> </a:t>
            </a:r>
            <a:r>
              <a:rPr dirty="0" err="1"/>
              <a:t>culturale</a:t>
            </a:r>
            <a:r>
              <a:rPr dirty="0"/>
              <a:t>. Am </a:t>
            </a:r>
            <a:r>
              <a:rPr dirty="0" err="1"/>
              <a:t>înțeles</a:t>
            </a:r>
            <a:r>
              <a:rPr dirty="0"/>
              <a:t> </a:t>
            </a:r>
            <a:r>
              <a:rPr dirty="0" err="1"/>
              <a:t>că</a:t>
            </a:r>
            <a:r>
              <a:rPr dirty="0"/>
              <a:t> </a:t>
            </a:r>
            <a:r>
              <a:rPr dirty="0" err="1"/>
              <a:t>metoda</a:t>
            </a:r>
            <a:r>
              <a:rPr dirty="0"/>
              <a:t> nu </a:t>
            </a:r>
            <a:r>
              <a:rPr dirty="0" err="1"/>
              <a:t>este</a:t>
            </a:r>
            <a:r>
              <a:rPr dirty="0"/>
              <a:t> un </a:t>
            </a:r>
            <a:r>
              <a:rPr dirty="0" err="1"/>
              <a:t>scop</a:t>
            </a:r>
            <a:r>
              <a:rPr dirty="0"/>
              <a:t> </a:t>
            </a:r>
            <a:r>
              <a:rPr dirty="0" err="1"/>
              <a:t>în</a:t>
            </a:r>
            <a:r>
              <a:rPr dirty="0"/>
              <a:t> sine: </a:t>
            </a:r>
            <a:r>
              <a:rPr dirty="0" err="1"/>
              <a:t>ea</a:t>
            </a:r>
            <a:r>
              <a:rPr dirty="0"/>
              <a:t> </a:t>
            </a:r>
            <a:r>
              <a:rPr dirty="0" err="1"/>
              <a:t>trebuie</a:t>
            </a:r>
            <a:r>
              <a:rPr dirty="0"/>
              <a:t> </a:t>
            </a:r>
            <a:r>
              <a:rPr dirty="0" err="1"/>
              <a:t>să</a:t>
            </a:r>
            <a:r>
              <a:rPr dirty="0"/>
              <a:t> </a:t>
            </a:r>
            <a:r>
              <a:rPr dirty="0" err="1"/>
              <a:t>creeze</a:t>
            </a:r>
            <a:r>
              <a:rPr dirty="0"/>
              <a:t> un </a:t>
            </a:r>
            <a:r>
              <a:rPr dirty="0" err="1"/>
              <a:t>climat</a:t>
            </a:r>
            <a:r>
              <a:rPr dirty="0"/>
              <a:t> </a:t>
            </a:r>
            <a:r>
              <a:rPr dirty="0" err="1"/>
              <a:t>în</a:t>
            </a:r>
            <a:r>
              <a:rPr dirty="0"/>
              <a:t> care </a:t>
            </a:r>
            <a:r>
              <a:rPr dirty="0" err="1"/>
              <a:t>elevul</a:t>
            </a:r>
            <a:r>
              <a:rPr dirty="0"/>
              <a:t> se </a:t>
            </a:r>
            <a:r>
              <a:rPr dirty="0" err="1"/>
              <a:t>simte</a:t>
            </a:r>
            <a:r>
              <a:rPr dirty="0"/>
              <a:t> </a:t>
            </a:r>
            <a:r>
              <a:rPr dirty="0" err="1"/>
              <a:t>în</a:t>
            </a:r>
            <a:r>
              <a:rPr dirty="0"/>
              <a:t> </a:t>
            </a:r>
            <a:r>
              <a:rPr dirty="0" err="1"/>
              <a:t>siguranță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are </a:t>
            </a:r>
            <a:r>
              <a:rPr dirty="0" err="1"/>
              <a:t>curajul</a:t>
            </a:r>
            <a:r>
              <a:rPr dirty="0"/>
              <a:t> </a:t>
            </a:r>
            <a:r>
              <a:rPr dirty="0" err="1"/>
              <a:t>să</a:t>
            </a:r>
            <a:r>
              <a:rPr dirty="0"/>
              <a:t> </a:t>
            </a:r>
            <a:r>
              <a:rPr dirty="0" err="1"/>
              <a:t>participe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Am </a:t>
            </a:r>
            <a:r>
              <a:rPr dirty="0" err="1"/>
              <a:t>observat</a:t>
            </a:r>
            <a:r>
              <a:rPr dirty="0"/>
              <a:t> </a:t>
            </a:r>
            <a:r>
              <a:rPr dirty="0" err="1"/>
              <a:t>că</a:t>
            </a:r>
            <a:r>
              <a:rPr dirty="0"/>
              <a:t> </a:t>
            </a:r>
            <a:r>
              <a:rPr dirty="0" err="1"/>
              <a:t>jocul</a:t>
            </a:r>
            <a:r>
              <a:rPr dirty="0"/>
              <a:t> </a:t>
            </a:r>
            <a:r>
              <a:rPr dirty="0" err="1"/>
              <a:t>poate</a:t>
            </a:r>
            <a:r>
              <a:rPr dirty="0"/>
              <a:t> </a:t>
            </a:r>
            <a:r>
              <a:rPr dirty="0" err="1"/>
              <a:t>avea</a:t>
            </a:r>
            <a:r>
              <a:rPr dirty="0"/>
              <a:t> o </a:t>
            </a:r>
            <a:r>
              <a:rPr dirty="0" err="1"/>
              <a:t>funcție</a:t>
            </a:r>
            <a:r>
              <a:rPr dirty="0"/>
              <a:t> </a:t>
            </a:r>
            <a:r>
              <a:rPr dirty="0" err="1"/>
              <a:t>educațională</a:t>
            </a:r>
            <a:r>
              <a:rPr dirty="0"/>
              <a:t> </a:t>
            </a:r>
            <a:r>
              <a:rPr dirty="0" err="1"/>
              <a:t>foarte</a:t>
            </a:r>
            <a:r>
              <a:rPr dirty="0"/>
              <a:t> </a:t>
            </a:r>
            <a:r>
              <a:rPr dirty="0" err="1"/>
              <a:t>clară</a:t>
            </a:r>
            <a:r>
              <a:rPr dirty="0"/>
              <a:t>. </a:t>
            </a:r>
            <a:r>
              <a:rPr dirty="0" err="1"/>
              <a:t>Prin</a:t>
            </a:r>
            <a:r>
              <a:rPr dirty="0"/>
              <a:t> </a:t>
            </a:r>
            <a:r>
              <a:rPr dirty="0" err="1"/>
              <a:t>activități</a:t>
            </a:r>
            <a:r>
              <a:rPr dirty="0"/>
              <a:t> </a:t>
            </a:r>
            <a:r>
              <a:rPr dirty="0" err="1"/>
              <a:t>scurte</a:t>
            </a:r>
            <a:r>
              <a:rPr dirty="0"/>
              <a:t>, </a:t>
            </a:r>
            <a:r>
              <a:rPr dirty="0" err="1"/>
              <a:t>elevii</a:t>
            </a:r>
            <a:r>
              <a:rPr dirty="0"/>
              <a:t> pot </a:t>
            </a:r>
            <a:r>
              <a:rPr dirty="0" err="1"/>
              <a:t>exersa</a:t>
            </a:r>
            <a:r>
              <a:rPr dirty="0"/>
              <a:t> </a:t>
            </a:r>
            <a:r>
              <a:rPr dirty="0" err="1"/>
              <a:t>comunicarea</a:t>
            </a:r>
            <a:r>
              <a:rPr dirty="0"/>
              <a:t>, </a:t>
            </a:r>
            <a:r>
              <a:rPr dirty="0" err="1"/>
              <a:t>negocierea</a:t>
            </a:r>
            <a:r>
              <a:rPr dirty="0"/>
              <a:t>, </a:t>
            </a:r>
            <a:r>
              <a:rPr dirty="0" err="1"/>
              <a:t>asumarea</a:t>
            </a:r>
            <a:r>
              <a:rPr dirty="0"/>
              <a:t> </a:t>
            </a:r>
            <a:r>
              <a:rPr dirty="0" err="1"/>
              <a:t>unui</a:t>
            </a:r>
            <a:r>
              <a:rPr dirty="0"/>
              <a:t> </a:t>
            </a:r>
            <a:r>
              <a:rPr dirty="0" err="1"/>
              <a:t>rol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rezolvarea</a:t>
            </a:r>
            <a:r>
              <a:rPr dirty="0"/>
              <a:t> </a:t>
            </a:r>
            <a:r>
              <a:rPr dirty="0" err="1"/>
              <a:t>unei</a:t>
            </a:r>
            <a:r>
              <a:rPr dirty="0"/>
              <a:t> </a:t>
            </a:r>
            <a:r>
              <a:rPr dirty="0" err="1"/>
              <a:t>probleme</a:t>
            </a:r>
            <a:r>
              <a:rPr dirty="0"/>
              <a:t> </a:t>
            </a:r>
            <a:r>
              <a:rPr dirty="0" err="1"/>
              <a:t>împreună</a:t>
            </a:r>
            <a:r>
              <a:rPr dirty="0"/>
              <a:t>. </a:t>
            </a:r>
            <a:r>
              <a:rPr dirty="0" err="1"/>
              <a:t>Pentru</a:t>
            </a:r>
            <a:r>
              <a:rPr dirty="0"/>
              <a:t> </a:t>
            </a:r>
            <a:r>
              <a:rPr dirty="0" err="1"/>
              <a:t>noi</a:t>
            </a:r>
            <a:r>
              <a:rPr dirty="0"/>
              <a:t>, </a:t>
            </a:r>
            <a:r>
              <a:rPr dirty="0" err="1"/>
              <a:t>valoarea</a:t>
            </a:r>
            <a:r>
              <a:rPr dirty="0"/>
              <a:t> </a:t>
            </a:r>
            <a:r>
              <a:rPr dirty="0" err="1"/>
              <a:t>acestor</a:t>
            </a:r>
            <a:r>
              <a:rPr dirty="0"/>
              <a:t> </a:t>
            </a:r>
            <a:r>
              <a:rPr dirty="0" err="1"/>
              <a:t>metode</a:t>
            </a:r>
            <a:r>
              <a:rPr dirty="0"/>
              <a:t> </a:t>
            </a:r>
            <a:r>
              <a:rPr dirty="0" err="1"/>
              <a:t>este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faptul</a:t>
            </a:r>
            <a:r>
              <a:rPr dirty="0"/>
              <a:t> </a:t>
            </a:r>
            <a:r>
              <a:rPr dirty="0" err="1"/>
              <a:t>că</a:t>
            </a:r>
            <a:r>
              <a:rPr dirty="0"/>
              <a:t> </a:t>
            </a:r>
            <a:r>
              <a:rPr dirty="0" err="1"/>
              <a:t>ele</a:t>
            </a:r>
            <a:r>
              <a:rPr dirty="0"/>
              <a:t> pot fi </a:t>
            </a:r>
            <a:r>
              <a:rPr dirty="0" err="1"/>
              <a:t>introduse</a:t>
            </a:r>
            <a:r>
              <a:rPr dirty="0"/>
              <a:t> </a:t>
            </a:r>
            <a:r>
              <a:rPr dirty="0" err="1"/>
              <a:t>fără</a:t>
            </a:r>
            <a:r>
              <a:rPr dirty="0"/>
              <a:t> </a:t>
            </a:r>
            <a:r>
              <a:rPr dirty="0" err="1"/>
              <a:t>resurse</a:t>
            </a:r>
            <a:r>
              <a:rPr dirty="0"/>
              <a:t> complicate: </a:t>
            </a:r>
            <a:r>
              <a:rPr dirty="0" err="1"/>
              <a:t>importantă</a:t>
            </a:r>
            <a:r>
              <a:rPr dirty="0"/>
              <a:t> </a:t>
            </a:r>
            <a:r>
              <a:rPr dirty="0" err="1"/>
              <a:t>este</a:t>
            </a:r>
            <a:r>
              <a:rPr dirty="0"/>
              <a:t> </a:t>
            </a:r>
            <a:r>
              <a:rPr dirty="0" err="1"/>
              <a:t>regula</a:t>
            </a:r>
            <a:r>
              <a:rPr dirty="0"/>
              <a:t> </a:t>
            </a:r>
            <a:r>
              <a:rPr dirty="0" err="1"/>
              <a:t>jocului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obiectivul</a:t>
            </a:r>
            <a:r>
              <a:rPr dirty="0"/>
              <a:t> de </a:t>
            </a:r>
            <a:r>
              <a:rPr dirty="0" err="1"/>
              <a:t>învățare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Un alt aspect important a </a:t>
            </a:r>
            <a:r>
              <a:rPr dirty="0" err="1"/>
              <a:t>fost</a:t>
            </a:r>
            <a:r>
              <a:rPr dirty="0"/>
              <a:t> </a:t>
            </a:r>
            <a:r>
              <a:rPr dirty="0" err="1"/>
              <a:t>creativitatea</a:t>
            </a:r>
            <a:r>
              <a:rPr dirty="0"/>
              <a:t> </a:t>
            </a:r>
            <a:r>
              <a:rPr dirty="0" err="1"/>
              <a:t>aplicată</a:t>
            </a:r>
            <a:r>
              <a:rPr dirty="0"/>
              <a:t>. Am </a:t>
            </a:r>
            <a:r>
              <a:rPr dirty="0" err="1"/>
              <a:t>lucrat</a:t>
            </a:r>
            <a:r>
              <a:rPr dirty="0"/>
              <a:t> cu brainstorming, story-worlds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hărți</a:t>
            </a:r>
            <a:r>
              <a:rPr dirty="0"/>
              <a:t> </a:t>
            </a:r>
            <a:r>
              <a:rPr dirty="0" err="1"/>
              <a:t>mentale</a:t>
            </a:r>
            <a:r>
              <a:rPr dirty="0"/>
              <a:t>. </a:t>
            </a:r>
            <a:r>
              <a:rPr dirty="0" err="1"/>
              <a:t>Produsele</a:t>
            </a:r>
            <a:r>
              <a:rPr dirty="0"/>
              <a:t> </a:t>
            </a:r>
            <a:r>
              <a:rPr dirty="0" err="1"/>
              <a:t>vizuale</a:t>
            </a:r>
            <a:r>
              <a:rPr dirty="0"/>
              <a:t> au </a:t>
            </a:r>
            <a:r>
              <a:rPr dirty="0" err="1"/>
              <a:t>devenit</a:t>
            </a:r>
            <a:r>
              <a:rPr dirty="0"/>
              <a:t> </a:t>
            </a:r>
            <a:r>
              <a:rPr dirty="0" err="1"/>
              <a:t>puncte</a:t>
            </a:r>
            <a:r>
              <a:rPr dirty="0"/>
              <a:t> de </a:t>
            </a:r>
            <a:r>
              <a:rPr dirty="0" err="1"/>
              <a:t>plecare</a:t>
            </a:r>
            <a:r>
              <a:rPr dirty="0"/>
              <a:t> </a:t>
            </a:r>
            <a:r>
              <a:rPr dirty="0" err="1"/>
              <a:t>pentru</a:t>
            </a:r>
            <a:r>
              <a:rPr dirty="0"/>
              <a:t> </a:t>
            </a:r>
            <a:r>
              <a:rPr dirty="0" err="1"/>
              <a:t>exprimarea</a:t>
            </a:r>
            <a:r>
              <a:rPr dirty="0"/>
              <a:t> </a:t>
            </a:r>
            <a:r>
              <a:rPr dirty="0" err="1"/>
              <a:t>emoțiilor</a:t>
            </a:r>
            <a:r>
              <a:rPr dirty="0"/>
              <a:t>, </a:t>
            </a:r>
            <a:r>
              <a:rPr dirty="0" err="1"/>
              <a:t>construirea</a:t>
            </a:r>
            <a:r>
              <a:rPr dirty="0"/>
              <a:t> </a:t>
            </a:r>
            <a:r>
              <a:rPr dirty="0" err="1"/>
              <a:t>poveștilor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interpretarea</a:t>
            </a:r>
            <a:r>
              <a:rPr dirty="0"/>
              <a:t> </a:t>
            </a:r>
            <a:r>
              <a:rPr dirty="0" err="1"/>
              <a:t>unei</a:t>
            </a:r>
            <a:r>
              <a:rPr dirty="0"/>
              <a:t> </a:t>
            </a:r>
            <a:r>
              <a:rPr dirty="0" err="1"/>
              <a:t>teme</a:t>
            </a:r>
            <a:r>
              <a:rPr dirty="0"/>
              <a:t> din perspective </a:t>
            </a:r>
            <a:r>
              <a:rPr dirty="0" err="1"/>
              <a:t>diferite</a:t>
            </a:r>
            <a:r>
              <a:rPr dirty="0"/>
              <a:t>. </a:t>
            </a:r>
            <a:r>
              <a:rPr dirty="0" err="1"/>
              <a:t>Aceste</a:t>
            </a:r>
            <a:r>
              <a:rPr dirty="0"/>
              <a:t> </a:t>
            </a:r>
            <a:r>
              <a:rPr dirty="0" err="1"/>
              <a:t>tehnici</a:t>
            </a:r>
            <a:r>
              <a:rPr dirty="0"/>
              <a:t> pot fi </a:t>
            </a:r>
            <a:r>
              <a:rPr dirty="0" err="1"/>
              <a:t>folosite</a:t>
            </a:r>
            <a:r>
              <a:rPr dirty="0"/>
              <a:t> la </a:t>
            </a:r>
            <a:r>
              <a:rPr dirty="0" err="1"/>
              <a:t>limba</a:t>
            </a:r>
            <a:r>
              <a:rPr dirty="0"/>
              <a:t> </a:t>
            </a:r>
            <a:r>
              <a:rPr dirty="0" err="1"/>
              <a:t>română</a:t>
            </a:r>
            <a:r>
              <a:rPr dirty="0"/>
              <a:t>, </a:t>
            </a:r>
            <a:r>
              <a:rPr dirty="0" err="1"/>
              <a:t>limbi</a:t>
            </a:r>
            <a:r>
              <a:rPr dirty="0"/>
              <a:t> </a:t>
            </a:r>
            <a:r>
              <a:rPr dirty="0" err="1"/>
              <a:t>străine</a:t>
            </a:r>
            <a:r>
              <a:rPr dirty="0"/>
              <a:t>, </a:t>
            </a:r>
            <a:r>
              <a:rPr dirty="0" err="1"/>
              <a:t>istorie</a:t>
            </a:r>
            <a:r>
              <a:rPr dirty="0"/>
              <a:t>, arte </a:t>
            </a:r>
            <a:r>
              <a:rPr dirty="0" err="1"/>
              <a:t>sau</a:t>
            </a:r>
            <a:r>
              <a:rPr dirty="0"/>
              <a:t> </a:t>
            </a:r>
            <a:r>
              <a:rPr dirty="0" err="1"/>
              <a:t>chiar</a:t>
            </a:r>
            <a:r>
              <a:rPr dirty="0"/>
              <a:t> </a:t>
            </a:r>
            <a:r>
              <a:rPr dirty="0" err="1"/>
              <a:t>în</a:t>
            </a:r>
            <a:r>
              <a:rPr dirty="0"/>
              <a:t> </a:t>
            </a:r>
            <a:r>
              <a:rPr dirty="0" err="1"/>
              <a:t>activități</a:t>
            </a:r>
            <a:r>
              <a:rPr dirty="0"/>
              <a:t> </a:t>
            </a:r>
            <a:r>
              <a:rPr dirty="0" err="1"/>
              <a:t>interdisciplinare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  <a:p>
            <a:r>
              <a:rPr dirty="0" err="1"/>
              <a:t>Componenta</a:t>
            </a:r>
            <a:r>
              <a:rPr dirty="0"/>
              <a:t> </a:t>
            </a:r>
            <a:r>
              <a:rPr dirty="0" err="1"/>
              <a:t>interculturală</a:t>
            </a:r>
            <a:r>
              <a:rPr dirty="0"/>
              <a:t> ne-a </a:t>
            </a:r>
            <a:r>
              <a:rPr dirty="0" err="1"/>
              <a:t>arătat</a:t>
            </a:r>
            <a:r>
              <a:rPr dirty="0"/>
              <a:t> </a:t>
            </a:r>
            <a:r>
              <a:rPr dirty="0" err="1"/>
              <a:t>că</a:t>
            </a:r>
            <a:r>
              <a:rPr dirty="0"/>
              <a:t> </a:t>
            </a:r>
            <a:r>
              <a:rPr dirty="0" err="1"/>
              <a:t>diversitatea</a:t>
            </a:r>
            <a:r>
              <a:rPr dirty="0"/>
              <a:t> </a:t>
            </a:r>
            <a:r>
              <a:rPr dirty="0" err="1"/>
              <a:t>poate</a:t>
            </a:r>
            <a:r>
              <a:rPr dirty="0"/>
              <a:t> </a:t>
            </a:r>
            <a:r>
              <a:rPr dirty="0" err="1"/>
              <a:t>deveni</a:t>
            </a:r>
            <a:r>
              <a:rPr dirty="0"/>
              <a:t> o </a:t>
            </a:r>
            <a:r>
              <a:rPr dirty="0" err="1"/>
              <a:t>resursă</a:t>
            </a:r>
            <a:r>
              <a:rPr dirty="0"/>
              <a:t> </a:t>
            </a:r>
            <a:r>
              <a:rPr dirty="0" err="1"/>
              <a:t>pedagogică</a:t>
            </a:r>
            <a:r>
              <a:rPr dirty="0"/>
              <a:t>. </a:t>
            </a:r>
            <a:r>
              <a:rPr dirty="0" err="1"/>
              <a:t>Masa</a:t>
            </a:r>
            <a:r>
              <a:rPr dirty="0"/>
              <a:t> </a:t>
            </a:r>
            <a:r>
              <a:rPr dirty="0" err="1"/>
              <a:t>interculturală</a:t>
            </a:r>
            <a:r>
              <a:rPr dirty="0"/>
              <a:t> a </a:t>
            </a:r>
            <a:r>
              <a:rPr dirty="0" err="1"/>
              <a:t>reunit</a:t>
            </a:r>
            <a:r>
              <a:rPr dirty="0"/>
              <a:t> </a:t>
            </a:r>
            <a:r>
              <a:rPr dirty="0" err="1"/>
              <a:t>tradiții</a:t>
            </a:r>
            <a:r>
              <a:rPr dirty="0"/>
              <a:t>, </a:t>
            </a:r>
            <a:r>
              <a:rPr dirty="0" err="1"/>
              <a:t>preparate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simboluri</a:t>
            </a:r>
            <a:r>
              <a:rPr dirty="0"/>
              <a:t> din </a:t>
            </a:r>
            <a:r>
              <a:rPr dirty="0" err="1"/>
              <a:t>mai</a:t>
            </a:r>
            <a:r>
              <a:rPr dirty="0"/>
              <a:t> </a:t>
            </a:r>
            <a:r>
              <a:rPr dirty="0" err="1"/>
              <a:t>multe</a:t>
            </a:r>
            <a:r>
              <a:rPr dirty="0"/>
              <a:t> </a:t>
            </a:r>
            <a:r>
              <a:rPr dirty="0" err="1"/>
              <a:t>țări</a:t>
            </a:r>
            <a:r>
              <a:rPr dirty="0"/>
              <a:t>, </a:t>
            </a:r>
            <a:r>
              <a:rPr dirty="0" err="1"/>
              <a:t>iar</a:t>
            </a:r>
            <a:r>
              <a:rPr dirty="0"/>
              <a:t> </a:t>
            </a:r>
            <a:r>
              <a:rPr dirty="0" err="1"/>
              <a:t>discuțiile</a:t>
            </a:r>
            <a:r>
              <a:rPr dirty="0"/>
              <a:t> ne-au </a:t>
            </a:r>
            <a:r>
              <a:rPr dirty="0" err="1"/>
              <a:t>ajutat</a:t>
            </a:r>
            <a:r>
              <a:rPr dirty="0"/>
              <a:t> </a:t>
            </a:r>
            <a:r>
              <a:rPr dirty="0" err="1"/>
              <a:t>să</a:t>
            </a:r>
            <a:r>
              <a:rPr dirty="0"/>
              <a:t> </a:t>
            </a:r>
            <a:r>
              <a:rPr dirty="0" err="1"/>
              <a:t>identificăm</a:t>
            </a:r>
            <a:r>
              <a:rPr dirty="0"/>
              <a:t> </a:t>
            </a:r>
            <a:r>
              <a:rPr dirty="0" err="1"/>
              <a:t>atât</a:t>
            </a:r>
            <a:r>
              <a:rPr dirty="0"/>
              <a:t> </a:t>
            </a:r>
            <a:r>
              <a:rPr dirty="0" err="1"/>
              <a:t>diferențe</a:t>
            </a:r>
            <a:r>
              <a:rPr dirty="0"/>
              <a:t>, </a:t>
            </a:r>
            <a:r>
              <a:rPr dirty="0" err="1"/>
              <a:t>cât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valori</a:t>
            </a:r>
            <a:r>
              <a:rPr dirty="0"/>
              <a:t> </a:t>
            </a:r>
            <a:r>
              <a:rPr dirty="0" err="1"/>
              <a:t>comune</a:t>
            </a:r>
            <a:r>
              <a:rPr dirty="0"/>
              <a:t>. </a:t>
            </a:r>
            <a:r>
              <a:rPr dirty="0" err="1"/>
              <a:t>Pentru</a:t>
            </a:r>
            <a:r>
              <a:rPr dirty="0"/>
              <a:t> </a:t>
            </a:r>
            <a:r>
              <a:rPr dirty="0" err="1"/>
              <a:t>școală</a:t>
            </a:r>
            <a:r>
              <a:rPr dirty="0"/>
              <a:t>, </a:t>
            </a:r>
            <a:r>
              <a:rPr dirty="0" err="1"/>
              <a:t>această</a:t>
            </a:r>
            <a:r>
              <a:rPr dirty="0"/>
              <a:t> </a:t>
            </a:r>
            <a:r>
              <a:rPr dirty="0" err="1"/>
              <a:t>experiență</a:t>
            </a:r>
            <a:r>
              <a:rPr dirty="0"/>
              <a:t> </a:t>
            </a:r>
            <a:r>
              <a:rPr dirty="0" err="1"/>
              <a:t>înseamnă</a:t>
            </a:r>
            <a:r>
              <a:rPr dirty="0"/>
              <a:t> </a:t>
            </a:r>
            <a:r>
              <a:rPr dirty="0" err="1"/>
              <a:t>activități</a:t>
            </a:r>
            <a:r>
              <a:rPr dirty="0"/>
              <a:t> care </a:t>
            </a:r>
            <a:r>
              <a:rPr dirty="0" err="1"/>
              <a:t>îi</a:t>
            </a:r>
            <a:r>
              <a:rPr dirty="0"/>
              <a:t> </a:t>
            </a:r>
            <a:r>
              <a:rPr dirty="0" err="1"/>
              <a:t>învață</a:t>
            </a:r>
            <a:r>
              <a:rPr dirty="0"/>
              <a:t> </a:t>
            </a:r>
            <a:r>
              <a:rPr dirty="0" err="1"/>
              <a:t>pe</a:t>
            </a:r>
            <a:r>
              <a:rPr dirty="0"/>
              <a:t> </a:t>
            </a:r>
            <a:r>
              <a:rPr dirty="0" err="1"/>
              <a:t>elevi</a:t>
            </a:r>
            <a:r>
              <a:rPr dirty="0"/>
              <a:t> </a:t>
            </a:r>
            <a:r>
              <a:rPr dirty="0" err="1"/>
              <a:t>să</a:t>
            </a:r>
            <a:r>
              <a:rPr dirty="0"/>
              <a:t> </a:t>
            </a:r>
            <a:r>
              <a:rPr dirty="0" err="1"/>
              <a:t>asculte</a:t>
            </a:r>
            <a:r>
              <a:rPr dirty="0"/>
              <a:t>, </a:t>
            </a:r>
            <a:r>
              <a:rPr dirty="0" err="1"/>
              <a:t>să</a:t>
            </a:r>
            <a:r>
              <a:rPr dirty="0"/>
              <a:t> </a:t>
            </a:r>
            <a:r>
              <a:rPr dirty="0" err="1"/>
              <a:t>pună</a:t>
            </a:r>
            <a:r>
              <a:rPr dirty="0"/>
              <a:t> </a:t>
            </a:r>
            <a:r>
              <a:rPr dirty="0" err="1"/>
              <a:t>întrebări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să</a:t>
            </a:r>
            <a:r>
              <a:rPr dirty="0"/>
              <a:t> </a:t>
            </a:r>
            <a:r>
              <a:rPr dirty="0" err="1"/>
              <a:t>privească</a:t>
            </a:r>
            <a:r>
              <a:rPr dirty="0"/>
              <a:t> </a:t>
            </a:r>
            <a:r>
              <a:rPr dirty="0" err="1"/>
              <a:t>aceeași</a:t>
            </a:r>
            <a:r>
              <a:rPr dirty="0"/>
              <a:t> </a:t>
            </a:r>
            <a:r>
              <a:rPr dirty="0" err="1"/>
              <a:t>situație</a:t>
            </a:r>
            <a:r>
              <a:rPr dirty="0"/>
              <a:t> din </a:t>
            </a:r>
            <a:r>
              <a:rPr dirty="0" err="1"/>
              <a:t>mai</a:t>
            </a:r>
            <a:r>
              <a:rPr dirty="0"/>
              <a:t> </a:t>
            </a:r>
            <a:r>
              <a:rPr dirty="0" err="1"/>
              <a:t>multe</a:t>
            </a:r>
            <a:r>
              <a:rPr dirty="0"/>
              <a:t> perspective.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Al </a:t>
            </a:r>
            <a:r>
              <a:rPr dirty="0" err="1"/>
              <a:t>doilea</a:t>
            </a:r>
            <a:r>
              <a:rPr dirty="0"/>
              <a:t> curs, AI Red: Empowering the 21st Century Teacher, a </a:t>
            </a:r>
            <a:r>
              <a:rPr dirty="0" err="1"/>
              <a:t>fost</a:t>
            </a:r>
            <a:r>
              <a:rPr dirty="0"/>
              <a:t> </a:t>
            </a:r>
            <a:r>
              <a:rPr dirty="0" err="1"/>
              <a:t>urmat</a:t>
            </a:r>
            <a:r>
              <a:rPr dirty="0"/>
              <a:t> de </a:t>
            </a:r>
            <a:r>
              <a:rPr dirty="0" err="1"/>
              <a:t>Pleșea</a:t>
            </a:r>
            <a:r>
              <a:rPr dirty="0"/>
              <a:t> George </a:t>
            </a:r>
            <a:r>
              <a:rPr dirty="0" err="1"/>
              <a:t>Cătălin</a:t>
            </a:r>
            <a:r>
              <a:rPr dirty="0"/>
              <a:t>. </a:t>
            </a:r>
            <a:r>
              <a:rPr dirty="0" err="1"/>
              <a:t>Accentul</a:t>
            </a:r>
            <a:r>
              <a:rPr dirty="0"/>
              <a:t> a </a:t>
            </a:r>
            <a:r>
              <a:rPr dirty="0" err="1"/>
              <a:t>fost</a:t>
            </a:r>
            <a:r>
              <a:rPr dirty="0"/>
              <a:t> pus </a:t>
            </a:r>
            <a:r>
              <a:rPr dirty="0" err="1"/>
              <a:t>pe</a:t>
            </a:r>
            <a:r>
              <a:rPr dirty="0"/>
              <a:t> </a:t>
            </a:r>
            <a:r>
              <a:rPr dirty="0" err="1"/>
              <a:t>utilizarea</a:t>
            </a:r>
            <a:r>
              <a:rPr dirty="0"/>
              <a:t> </a:t>
            </a:r>
            <a:r>
              <a:rPr dirty="0" err="1"/>
              <a:t>inteligenței</a:t>
            </a:r>
            <a:r>
              <a:rPr dirty="0"/>
              <a:t> </a:t>
            </a:r>
            <a:r>
              <a:rPr dirty="0" err="1"/>
              <a:t>artificiale</a:t>
            </a:r>
            <a:r>
              <a:rPr dirty="0"/>
              <a:t> </a:t>
            </a:r>
            <a:r>
              <a:rPr dirty="0" err="1"/>
              <a:t>ca</a:t>
            </a:r>
            <a:r>
              <a:rPr dirty="0"/>
              <a:t> instrument de </a:t>
            </a:r>
            <a:r>
              <a:rPr dirty="0" err="1"/>
              <a:t>sprijin</a:t>
            </a:r>
            <a:r>
              <a:rPr dirty="0"/>
              <a:t> </a:t>
            </a:r>
            <a:r>
              <a:rPr dirty="0" err="1"/>
              <a:t>pentru</a:t>
            </a:r>
            <a:r>
              <a:rPr dirty="0"/>
              <a:t> </a:t>
            </a:r>
            <a:r>
              <a:rPr dirty="0" err="1"/>
              <a:t>profesor</a:t>
            </a:r>
            <a:r>
              <a:rPr dirty="0"/>
              <a:t>. Am </a:t>
            </a:r>
            <a:r>
              <a:rPr dirty="0" err="1"/>
              <a:t>lucrat</a:t>
            </a:r>
            <a:r>
              <a:rPr dirty="0"/>
              <a:t> cu </a:t>
            </a:r>
            <a:r>
              <a:rPr dirty="0" err="1"/>
              <a:t>formularea</a:t>
            </a:r>
            <a:r>
              <a:rPr dirty="0"/>
              <a:t> </a:t>
            </a:r>
            <a:r>
              <a:rPr dirty="0" err="1"/>
              <a:t>prompturilor</a:t>
            </a:r>
            <a:r>
              <a:rPr dirty="0"/>
              <a:t>, </a:t>
            </a:r>
            <a:r>
              <a:rPr dirty="0" err="1"/>
              <a:t>crearea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adaptarea</a:t>
            </a:r>
            <a:r>
              <a:rPr dirty="0"/>
              <a:t> </a:t>
            </a:r>
            <a:r>
              <a:rPr dirty="0" err="1"/>
              <a:t>materialelor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personalizarea</a:t>
            </a:r>
            <a:r>
              <a:rPr dirty="0"/>
              <a:t> </a:t>
            </a:r>
            <a:r>
              <a:rPr dirty="0" err="1"/>
              <a:t>activităților</a:t>
            </a:r>
            <a:r>
              <a:rPr dirty="0"/>
              <a:t>. La </a:t>
            </a:r>
            <a:r>
              <a:rPr dirty="0" err="1"/>
              <a:t>fel</a:t>
            </a:r>
            <a:r>
              <a:rPr dirty="0"/>
              <a:t> de </a:t>
            </a:r>
            <a:r>
              <a:rPr dirty="0" err="1"/>
              <a:t>importantă</a:t>
            </a:r>
            <a:r>
              <a:rPr dirty="0"/>
              <a:t> a </a:t>
            </a:r>
            <a:r>
              <a:rPr dirty="0" err="1"/>
              <a:t>fost</a:t>
            </a:r>
            <a:r>
              <a:rPr dirty="0"/>
              <a:t> </a:t>
            </a:r>
            <a:r>
              <a:rPr dirty="0" err="1"/>
              <a:t>partea</a:t>
            </a:r>
            <a:r>
              <a:rPr dirty="0"/>
              <a:t> de </a:t>
            </a:r>
            <a:r>
              <a:rPr dirty="0" err="1"/>
              <a:t>responsabilitate</a:t>
            </a:r>
            <a:r>
              <a:rPr dirty="0"/>
              <a:t>: </a:t>
            </a:r>
            <a:r>
              <a:rPr dirty="0" err="1"/>
              <a:t>conținutul</a:t>
            </a:r>
            <a:r>
              <a:rPr dirty="0"/>
              <a:t> </a:t>
            </a:r>
            <a:r>
              <a:rPr dirty="0" err="1"/>
              <a:t>generat</a:t>
            </a:r>
            <a:r>
              <a:rPr dirty="0"/>
              <a:t> </a:t>
            </a:r>
            <a:r>
              <a:rPr dirty="0" err="1"/>
              <a:t>trebuie</a:t>
            </a:r>
            <a:r>
              <a:rPr dirty="0"/>
              <a:t> </a:t>
            </a:r>
            <a:r>
              <a:rPr dirty="0" err="1"/>
              <a:t>verificat</a:t>
            </a:r>
            <a:r>
              <a:rPr dirty="0"/>
              <a:t>, </a:t>
            </a:r>
            <a:r>
              <a:rPr dirty="0" err="1"/>
              <a:t>iar</a:t>
            </a:r>
            <a:r>
              <a:rPr dirty="0"/>
              <a:t> </a:t>
            </a:r>
            <a:r>
              <a:rPr dirty="0" err="1"/>
              <a:t>utilizarea</a:t>
            </a:r>
            <a:r>
              <a:rPr dirty="0"/>
              <a:t> AI </a:t>
            </a:r>
            <a:r>
              <a:rPr dirty="0" err="1"/>
              <a:t>trebuie</a:t>
            </a:r>
            <a:r>
              <a:rPr dirty="0"/>
              <a:t> </a:t>
            </a:r>
            <a:r>
              <a:rPr dirty="0" err="1"/>
              <a:t>să</a:t>
            </a:r>
            <a:r>
              <a:rPr dirty="0"/>
              <a:t> </a:t>
            </a:r>
            <a:r>
              <a:rPr dirty="0" err="1"/>
              <a:t>țină</a:t>
            </a:r>
            <a:r>
              <a:rPr dirty="0"/>
              <a:t> </a:t>
            </a:r>
            <a:r>
              <a:rPr dirty="0" err="1"/>
              <a:t>cont</a:t>
            </a:r>
            <a:r>
              <a:rPr dirty="0"/>
              <a:t> de </a:t>
            </a:r>
            <a:r>
              <a:rPr dirty="0" err="1"/>
              <a:t>etică</a:t>
            </a:r>
            <a:r>
              <a:rPr dirty="0"/>
              <a:t>, </a:t>
            </a:r>
            <a:r>
              <a:rPr dirty="0" err="1"/>
              <a:t>confidențialitate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dezvoltarea</a:t>
            </a:r>
            <a:r>
              <a:rPr dirty="0"/>
              <a:t> </a:t>
            </a:r>
            <a:r>
              <a:rPr dirty="0" err="1"/>
              <a:t>gândirii</a:t>
            </a:r>
            <a:r>
              <a:rPr dirty="0"/>
              <a:t> </a:t>
            </a:r>
            <a:r>
              <a:rPr dirty="0" err="1"/>
              <a:t>critice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Un </a:t>
            </a:r>
            <a:r>
              <a:rPr dirty="0" err="1"/>
              <a:t>principiu</a:t>
            </a:r>
            <a:r>
              <a:rPr dirty="0"/>
              <a:t> </a:t>
            </a:r>
            <a:r>
              <a:rPr dirty="0" err="1"/>
              <a:t>pe</a:t>
            </a:r>
            <a:r>
              <a:rPr dirty="0"/>
              <a:t> care </a:t>
            </a:r>
            <a:r>
              <a:rPr dirty="0" err="1"/>
              <a:t>îl</a:t>
            </a:r>
            <a:r>
              <a:rPr dirty="0"/>
              <a:t> </a:t>
            </a:r>
            <a:r>
              <a:rPr dirty="0" err="1"/>
              <a:t>putem</a:t>
            </a:r>
            <a:r>
              <a:rPr dirty="0"/>
              <a:t> </a:t>
            </a:r>
            <a:r>
              <a:rPr dirty="0" err="1"/>
              <a:t>transfera</a:t>
            </a:r>
            <a:r>
              <a:rPr dirty="0"/>
              <a:t> </a:t>
            </a:r>
            <a:r>
              <a:rPr dirty="0" err="1"/>
              <a:t>imediat</a:t>
            </a:r>
            <a:r>
              <a:rPr dirty="0"/>
              <a:t> </a:t>
            </a:r>
            <a:r>
              <a:rPr dirty="0" err="1"/>
              <a:t>este</a:t>
            </a:r>
            <a:r>
              <a:rPr dirty="0"/>
              <a:t> </a:t>
            </a:r>
            <a:r>
              <a:rPr dirty="0" err="1"/>
              <a:t>fluxul</a:t>
            </a:r>
            <a:r>
              <a:rPr dirty="0"/>
              <a:t> de </a:t>
            </a:r>
            <a:r>
              <a:rPr dirty="0" err="1"/>
              <a:t>lucru</a:t>
            </a:r>
            <a:r>
              <a:rPr dirty="0"/>
              <a:t>: </a:t>
            </a:r>
            <a:r>
              <a:rPr dirty="0" err="1"/>
              <a:t>stabilim</a:t>
            </a:r>
            <a:r>
              <a:rPr dirty="0"/>
              <a:t> </a:t>
            </a:r>
            <a:r>
              <a:rPr dirty="0" err="1"/>
              <a:t>obiectivul</a:t>
            </a:r>
            <a:r>
              <a:rPr dirty="0"/>
              <a:t>, </a:t>
            </a:r>
            <a:r>
              <a:rPr dirty="0" err="1"/>
              <a:t>formulăm</a:t>
            </a:r>
            <a:r>
              <a:rPr dirty="0"/>
              <a:t> un prompt </a:t>
            </a:r>
            <a:r>
              <a:rPr dirty="0" err="1"/>
              <a:t>clar</a:t>
            </a:r>
            <a:r>
              <a:rPr dirty="0"/>
              <a:t>, </a:t>
            </a:r>
            <a:r>
              <a:rPr dirty="0" err="1"/>
              <a:t>generăm</a:t>
            </a:r>
            <a:r>
              <a:rPr dirty="0"/>
              <a:t> o </a:t>
            </a:r>
            <a:r>
              <a:rPr dirty="0" err="1"/>
              <a:t>variantă</a:t>
            </a:r>
            <a:r>
              <a:rPr dirty="0"/>
              <a:t>, </a:t>
            </a:r>
            <a:r>
              <a:rPr dirty="0" err="1"/>
              <a:t>verificăm</a:t>
            </a:r>
            <a:r>
              <a:rPr dirty="0"/>
              <a:t> </a:t>
            </a:r>
            <a:r>
              <a:rPr dirty="0" err="1"/>
              <a:t>informația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apoi</a:t>
            </a:r>
            <a:r>
              <a:rPr dirty="0"/>
              <a:t> </a:t>
            </a:r>
            <a:r>
              <a:rPr dirty="0" err="1"/>
              <a:t>adaptăm</a:t>
            </a:r>
            <a:r>
              <a:rPr dirty="0"/>
              <a:t> </a:t>
            </a:r>
            <a:r>
              <a:rPr dirty="0" err="1"/>
              <a:t>materialul</a:t>
            </a:r>
            <a:r>
              <a:rPr dirty="0"/>
              <a:t> la </a:t>
            </a:r>
            <a:r>
              <a:rPr dirty="0" err="1"/>
              <a:t>clasa</a:t>
            </a:r>
            <a:r>
              <a:rPr dirty="0"/>
              <a:t> </a:t>
            </a:r>
            <a:r>
              <a:rPr dirty="0" err="1"/>
              <a:t>noastră</a:t>
            </a:r>
            <a:r>
              <a:rPr dirty="0"/>
              <a:t>. </a:t>
            </a:r>
            <a:r>
              <a:rPr dirty="0" err="1"/>
              <a:t>Valoarea</a:t>
            </a:r>
            <a:r>
              <a:rPr dirty="0"/>
              <a:t> nu </a:t>
            </a:r>
            <a:r>
              <a:rPr dirty="0" err="1"/>
              <a:t>este</a:t>
            </a:r>
            <a:r>
              <a:rPr dirty="0"/>
              <a:t> </a:t>
            </a:r>
            <a:r>
              <a:rPr dirty="0" err="1"/>
              <a:t>în</a:t>
            </a:r>
            <a:r>
              <a:rPr dirty="0"/>
              <a:t> </a:t>
            </a:r>
            <a:r>
              <a:rPr dirty="0" err="1"/>
              <a:t>simpla</a:t>
            </a:r>
            <a:r>
              <a:rPr dirty="0"/>
              <a:t> </a:t>
            </a:r>
            <a:r>
              <a:rPr dirty="0" err="1"/>
              <a:t>generare</a:t>
            </a:r>
            <a:r>
              <a:rPr dirty="0"/>
              <a:t> a </a:t>
            </a:r>
            <a:r>
              <a:rPr dirty="0" err="1"/>
              <a:t>unui</a:t>
            </a:r>
            <a:r>
              <a:rPr dirty="0"/>
              <a:t> text, ci </a:t>
            </a:r>
            <a:r>
              <a:rPr dirty="0" err="1"/>
              <a:t>în</a:t>
            </a:r>
            <a:r>
              <a:rPr dirty="0"/>
              <a:t> </a:t>
            </a:r>
            <a:r>
              <a:rPr dirty="0" err="1"/>
              <a:t>capacitatea</a:t>
            </a:r>
            <a:r>
              <a:rPr dirty="0"/>
              <a:t> </a:t>
            </a:r>
            <a:r>
              <a:rPr dirty="0" err="1"/>
              <a:t>profesorului</a:t>
            </a:r>
            <a:r>
              <a:rPr dirty="0"/>
              <a:t> de a </a:t>
            </a:r>
            <a:r>
              <a:rPr dirty="0" err="1"/>
              <a:t>evalua</a:t>
            </a:r>
            <a:r>
              <a:rPr dirty="0"/>
              <a:t> </a:t>
            </a:r>
            <a:r>
              <a:rPr dirty="0" err="1"/>
              <a:t>rezultatul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de a-l </a:t>
            </a:r>
            <a:r>
              <a:rPr dirty="0" err="1"/>
              <a:t>transforma</a:t>
            </a:r>
            <a:r>
              <a:rPr dirty="0"/>
              <a:t> </a:t>
            </a:r>
            <a:r>
              <a:rPr dirty="0" err="1"/>
              <a:t>într</a:t>
            </a:r>
            <a:r>
              <a:rPr dirty="0"/>
              <a:t>-o </a:t>
            </a:r>
            <a:r>
              <a:rPr dirty="0" err="1"/>
              <a:t>activitate</a:t>
            </a:r>
            <a:r>
              <a:rPr dirty="0"/>
              <a:t> </a:t>
            </a:r>
            <a:r>
              <a:rPr dirty="0" err="1"/>
              <a:t>relevantă</a:t>
            </a:r>
            <a:r>
              <a:rPr dirty="0"/>
              <a:t> </a:t>
            </a:r>
            <a:r>
              <a:rPr dirty="0" err="1"/>
              <a:t>pentru</a:t>
            </a:r>
            <a:r>
              <a:rPr dirty="0"/>
              <a:t> </a:t>
            </a:r>
            <a:r>
              <a:rPr dirty="0" err="1"/>
              <a:t>elevi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  <a:p>
            <a:r>
              <a:rPr dirty="0" err="1"/>
              <a:t>Pentru</a:t>
            </a:r>
            <a:r>
              <a:rPr dirty="0"/>
              <a:t> </a:t>
            </a:r>
            <a:r>
              <a:rPr dirty="0" err="1"/>
              <a:t>noi</a:t>
            </a:r>
            <a:r>
              <a:rPr dirty="0"/>
              <a:t>, </a:t>
            </a:r>
            <a:r>
              <a:rPr dirty="0" err="1"/>
              <a:t>diseminarea</a:t>
            </a:r>
            <a:r>
              <a:rPr dirty="0"/>
              <a:t> nu </a:t>
            </a:r>
            <a:r>
              <a:rPr dirty="0" err="1"/>
              <a:t>înseamnă</a:t>
            </a:r>
            <a:r>
              <a:rPr dirty="0"/>
              <a:t> </a:t>
            </a:r>
            <a:r>
              <a:rPr dirty="0" err="1"/>
              <a:t>doar</a:t>
            </a:r>
            <a:r>
              <a:rPr dirty="0"/>
              <a:t> </a:t>
            </a:r>
            <a:r>
              <a:rPr dirty="0" err="1"/>
              <a:t>să</a:t>
            </a:r>
            <a:r>
              <a:rPr dirty="0"/>
              <a:t> </a:t>
            </a:r>
            <a:r>
              <a:rPr dirty="0" err="1"/>
              <a:t>povestim</a:t>
            </a:r>
            <a:r>
              <a:rPr dirty="0"/>
              <a:t> </a:t>
            </a:r>
            <a:r>
              <a:rPr dirty="0" err="1"/>
              <a:t>ce</a:t>
            </a:r>
            <a:r>
              <a:rPr dirty="0"/>
              <a:t> am </a:t>
            </a:r>
            <a:r>
              <a:rPr dirty="0" err="1"/>
              <a:t>făcut</a:t>
            </a:r>
            <a:r>
              <a:rPr dirty="0"/>
              <a:t> la Porto. </a:t>
            </a:r>
            <a:r>
              <a:rPr dirty="0" err="1"/>
              <a:t>Experiența</a:t>
            </a:r>
            <a:r>
              <a:rPr dirty="0"/>
              <a:t> </a:t>
            </a:r>
            <a:r>
              <a:rPr dirty="0" err="1"/>
              <a:t>devine</a:t>
            </a:r>
            <a:r>
              <a:rPr dirty="0"/>
              <a:t> </a:t>
            </a:r>
            <a:r>
              <a:rPr dirty="0" err="1"/>
              <a:t>valoroasă</a:t>
            </a:r>
            <a:r>
              <a:rPr dirty="0"/>
              <a:t> </a:t>
            </a:r>
            <a:r>
              <a:rPr dirty="0" err="1"/>
              <a:t>atunci</a:t>
            </a:r>
            <a:r>
              <a:rPr dirty="0"/>
              <a:t> </a:t>
            </a:r>
            <a:r>
              <a:rPr dirty="0" err="1"/>
              <a:t>când</a:t>
            </a:r>
            <a:r>
              <a:rPr dirty="0"/>
              <a:t> produce </a:t>
            </a:r>
            <a:r>
              <a:rPr dirty="0" err="1"/>
              <a:t>schimbări</a:t>
            </a:r>
            <a:r>
              <a:rPr dirty="0"/>
              <a:t> concrete </a:t>
            </a:r>
            <a:r>
              <a:rPr dirty="0" err="1"/>
              <a:t>în</a:t>
            </a:r>
            <a:r>
              <a:rPr dirty="0"/>
              <a:t> </a:t>
            </a:r>
            <a:r>
              <a:rPr dirty="0" err="1"/>
              <a:t>școală</a:t>
            </a:r>
            <a:r>
              <a:rPr dirty="0"/>
              <a:t>. </a:t>
            </a:r>
            <a:r>
              <a:rPr dirty="0" err="1"/>
              <a:t>Vom</a:t>
            </a:r>
            <a:r>
              <a:rPr dirty="0"/>
              <a:t> </a:t>
            </a:r>
            <a:r>
              <a:rPr dirty="0" err="1"/>
              <a:t>putea</a:t>
            </a:r>
            <a:r>
              <a:rPr dirty="0"/>
              <a:t> </a:t>
            </a:r>
            <a:r>
              <a:rPr dirty="0" err="1"/>
              <a:t>folosi</a:t>
            </a:r>
            <a:r>
              <a:rPr dirty="0"/>
              <a:t> </a:t>
            </a:r>
            <a:r>
              <a:rPr dirty="0" err="1"/>
              <a:t>jocuri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metode</a:t>
            </a:r>
            <a:r>
              <a:rPr dirty="0"/>
              <a:t> creative la </a:t>
            </a:r>
            <a:r>
              <a:rPr dirty="0" err="1"/>
              <a:t>clasă</a:t>
            </a:r>
            <a:r>
              <a:rPr dirty="0"/>
              <a:t>, </a:t>
            </a:r>
            <a:r>
              <a:rPr dirty="0" err="1"/>
              <a:t>activități</a:t>
            </a:r>
            <a:r>
              <a:rPr dirty="0"/>
              <a:t> </a:t>
            </a:r>
            <a:r>
              <a:rPr dirty="0" err="1"/>
              <a:t>pentru</a:t>
            </a:r>
            <a:r>
              <a:rPr dirty="0"/>
              <a:t> </a:t>
            </a:r>
            <a:r>
              <a:rPr dirty="0" err="1"/>
              <a:t>comunicare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 </a:t>
            </a:r>
            <a:r>
              <a:rPr dirty="0" err="1"/>
              <a:t>empatie</a:t>
            </a:r>
            <a:r>
              <a:rPr dirty="0"/>
              <a:t>, </a:t>
            </a:r>
            <a:r>
              <a:rPr dirty="0" err="1"/>
              <a:t>abordări</a:t>
            </a:r>
            <a:r>
              <a:rPr dirty="0"/>
              <a:t> </a:t>
            </a:r>
            <a:r>
              <a:rPr dirty="0" err="1"/>
              <a:t>interculturale</a:t>
            </a:r>
            <a:r>
              <a:rPr dirty="0"/>
              <a:t> </a:t>
            </a:r>
            <a:r>
              <a:rPr dirty="0" err="1"/>
              <a:t>și</a:t>
            </a:r>
            <a:r>
              <a:rPr dirty="0"/>
              <a:t>, </a:t>
            </a:r>
            <a:r>
              <a:rPr dirty="0" err="1"/>
              <a:t>acolo</a:t>
            </a:r>
            <a:r>
              <a:rPr dirty="0"/>
              <a:t> </a:t>
            </a:r>
            <a:r>
              <a:rPr dirty="0" err="1"/>
              <a:t>unde</a:t>
            </a:r>
            <a:r>
              <a:rPr dirty="0"/>
              <a:t> </a:t>
            </a:r>
            <a:r>
              <a:rPr dirty="0" err="1"/>
              <a:t>este</a:t>
            </a:r>
            <a:r>
              <a:rPr dirty="0"/>
              <a:t> </a:t>
            </a:r>
            <a:r>
              <a:rPr dirty="0" err="1"/>
              <a:t>potrivit</a:t>
            </a:r>
            <a:r>
              <a:rPr dirty="0"/>
              <a:t>, </a:t>
            </a:r>
            <a:r>
              <a:rPr dirty="0" err="1"/>
              <a:t>instrumente</a:t>
            </a:r>
            <a:r>
              <a:rPr dirty="0"/>
              <a:t> AI </a:t>
            </a:r>
            <a:r>
              <a:rPr dirty="0" err="1"/>
              <a:t>pentru</a:t>
            </a:r>
            <a:r>
              <a:rPr dirty="0"/>
              <a:t> </a:t>
            </a:r>
            <a:r>
              <a:rPr dirty="0" err="1"/>
              <a:t>pregătirea</a:t>
            </a:r>
            <a:r>
              <a:rPr dirty="0"/>
              <a:t> </a:t>
            </a:r>
            <a:r>
              <a:rPr dirty="0" err="1"/>
              <a:t>materialelor</a:t>
            </a:r>
            <a:r>
              <a:rPr dirty="0"/>
              <a:t>. De </a:t>
            </a:r>
            <a:r>
              <a:rPr dirty="0" err="1"/>
              <a:t>asemenea</a:t>
            </a:r>
            <a:r>
              <a:rPr dirty="0"/>
              <a:t>, </a:t>
            </a:r>
            <a:r>
              <a:rPr dirty="0" err="1"/>
              <a:t>vrem</a:t>
            </a:r>
            <a:r>
              <a:rPr dirty="0"/>
              <a:t> </a:t>
            </a:r>
            <a:r>
              <a:rPr dirty="0" err="1"/>
              <a:t>să</a:t>
            </a:r>
            <a:r>
              <a:rPr dirty="0"/>
              <a:t> </a:t>
            </a:r>
            <a:r>
              <a:rPr dirty="0" err="1"/>
              <a:t>împărtășim</a:t>
            </a:r>
            <a:r>
              <a:rPr dirty="0"/>
              <a:t> </a:t>
            </a:r>
            <a:r>
              <a:rPr dirty="0" err="1"/>
              <a:t>aceste</a:t>
            </a:r>
            <a:r>
              <a:rPr dirty="0"/>
              <a:t> </a:t>
            </a:r>
            <a:r>
              <a:rPr dirty="0" err="1"/>
              <a:t>idei</a:t>
            </a:r>
            <a:r>
              <a:rPr dirty="0"/>
              <a:t> cu </a:t>
            </a:r>
            <a:r>
              <a:rPr dirty="0" err="1"/>
              <a:t>colegii</a:t>
            </a:r>
            <a:r>
              <a:rPr dirty="0"/>
              <a:t> </a:t>
            </a:r>
            <a:r>
              <a:rPr dirty="0" err="1"/>
              <a:t>prin</a:t>
            </a:r>
            <a:r>
              <a:rPr dirty="0"/>
              <a:t> </a:t>
            </a:r>
            <a:r>
              <a:rPr dirty="0" err="1"/>
              <a:t>activități</a:t>
            </a:r>
            <a:r>
              <a:rPr dirty="0"/>
              <a:t> de </a:t>
            </a:r>
            <a:r>
              <a:rPr dirty="0" err="1"/>
              <a:t>diseminare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9.jp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88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58368" y="566928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8895D"/>
                </a:solidFill>
                <a:latin typeface="Aptos"/>
              </a:defRPr>
            </a:pPr>
            <a:r>
              <a:rPr dirty="0"/>
              <a:t>ERASMUS+ •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1051560"/>
            <a:ext cx="71323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400" b="1">
                <a:solidFill>
                  <a:srgbClr val="14233C"/>
                </a:solidFill>
                <a:latin typeface="Aptos"/>
              </a:defRPr>
            </a:pPr>
            <a:r>
              <a:t>Experiență Erasmus+ la Porto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783080"/>
            <a:ext cx="67665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0">
                <a:solidFill>
                  <a:srgbClr val="5B6777"/>
                </a:solidFill>
                <a:latin typeface="Aptos"/>
              </a:defRPr>
            </a:pPr>
            <a:r>
              <a:t>Creativitate • Interculturalitate • Inteligență artificială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720840" y="2423160"/>
            <a:ext cx="4754880" cy="36118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086600" y="2788920"/>
            <a:ext cx="3931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D7463A"/>
                </a:solidFill>
                <a:latin typeface="Aptos"/>
              </a:defRPr>
            </a:pPr>
            <a:r>
              <a:t>PORTO • PORTUGALIA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86600" y="3218688"/>
            <a:ext cx="3931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14233C"/>
                </a:solidFill>
                <a:latin typeface="Aptos"/>
              </a:defRPr>
            </a:pPr>
            <a:r>
              <a:t>1–5 iunie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86600" y="3840480"/>
            <a:ext cx="3886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14233C"/>
                </a:solidFill>
                <a:latin typeface="Aptos"/>
              </a:defRPr>
            </a:pPr>
            <a:r>
              <a:rPr dirty="0" err="1"/>
              <a:t>Pleșea</a:t>
            </a:r>
            <a:r>
              <a:rPr dirty="0"/>
              <a:t> George </a:t>
            </a:r>
            <a:r>
              <a:rPr dirty="0" err="1" smtClean="0"/>
              <a:t>Cătălin</a:t>
            </a:r>
            <a:r>
              <a:rPr dirty="0"/>
              <a:t/>
            </a:r>
            <a:br>
              <a:rPr dirty="0"/>
            </a:br>
            <a:r>
              <a:rPr dirty="0" err="1"/>
              <a:t>Pleșea</a:t>
            </a:r>
            <a:r>
              <a:rPr dirty="0"/>
              <a:t> Adina Cristina </a:t>
            </a:r>
            <a:endParaRPr lang="ro-RO" dirty="0" smtClean="0"/>
          </a:p>
          <a:p>
            <a:pPr algn="l">
              <a:defRPr sz="1600" b="0">
                <a:solidFill>
                  <a:srgbClr val="14233C"/>
                </a:solidFill>
                <a:latin typeface="Aptos"/>
              </a:defRPr>
            </a:pPr>
            <a:r>
              <a:rPr dirty="0" err="1" smtClean="0"/>
              <a:t>Tuțu</a:t>
            </a:r>
            <a:r>
              <a:rPr dirty="0" smtClean="0"/>
              <a:t> </a:t>
            </a:r>
            <a:r>
              <a:rPr dirty="0"/>
              <a:t>Maria </a:t>
            </a:r>
            <a:r>
              <a:rPr dirty="0" err="1"/>
              <a:t>Sorina</a:t>
            </a:r>
            <a:r>
              <a:rPr dirty="0"/>
              <a:t> </a:t>
            </a:r>
            <a:endParaRPr lang="ro-RO" dirty="0" smtClean="0"/>
          </a:p>
          <a:p>
            <a:pPr algn="l">
              <a:defRPr sz="1600" b="0">
                <a:solidFill>
                  <a:srgbClr val="14233C"/>
                </a:solidFill>
                <a:latin typeface="Aptos"/>
              </a:defRPr>
            </a:pPr>
            <a:r>
              <a:rPr dirty="0" err="1" smtClean="0"/>
              <a:t>Berbece</a:t>
            </a:r>
            <a:r>
              <a:rPr dirty="0" smtClean="0"/>
              <a:t> </a:t>
            </a:r>
            <a:r>
              <a:rPr dirty="0" err="1"/>
              <a:t>Anca</a:t>
            </a:r>
            <a:r>
              <a:rPr dirty="0"/>
              <a:t> </a:t>
            </a:r>
            <a:r>
              <a:rPr dirty="0" err="1"/>
              <a:t>Ștefania</a:t>
            </a:r>
            <a:r>
              <a:rPr dirty="0"/>
              <a:t/>
            </a:r>
            <a:br>
              <a:rPr dirty="0"/>
            </a:br>
            <a:endParaRPr dirty="0"/>
          </a:p>
        </p:txBody>
      </p:sp>
      <p:sp>
        <p:nvSpPr>
          <p:cNvPr id="12" name="TextBox 11"/>
          <p:cNvSpPr txBox="1"/>
          <p:nvPr/>
        </p:nvSpPr>
        <p:spPr>
          <a:xfrm>
            <a:off x="685800" y="635508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5B6777"/>
                </a:solidFill>
                <a:latin typeface="Aptos"/>
              </a:defRPr>
            </a:pPr>
            <a:r>
              <a:rPr sz="2000" dirty="0" err="1"/>
              <a:t>Școala</a:t>
            </a:r>
            <a:r>
              <a:rPr sz="2000" dirty="0"/>
              <a:t> </a:t>
            </a:r>
            <a:r>
              <a:rPr sz="2000" dirty="0" err="1"/>
              <a:t>Gimnazială</a:t>
            </a:r>
            <a:r>
              <a:rPr sz="2000" dirty="0"/>
              <a:t> </a:t>
            </a:r>
            <a:r>
              <a:rPr sz="2000" dirty="0" err="1"/>
              <a:t>Măgura</a:t>
            </a:r>
            <a:r>
              <a:rPr sz="2000" dirty="0"/>
              <a:t> – </a:t>
            </a:r>
            <a:r>
              <a:rPr sz="2000" dirty="0" err="1"/>
              <a:t>Mihăești</a:t>
            </a:r>
            <a:endParaRPr sz="2000" dirty="0"/>
          </a:p>
        </p:txBody>
      </p:sp>
      <p:pic>
        <p:nvPicPr>
          <p:cNvPr id="13" name="Picture 12" descr="WhatsApp Image 2026-08-30 at 13.12.17 (1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2423160"/>
            <a:ext cx="5669280" cy="361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56032"/>
            <a:ext cx="101498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288982"/>
                </a:solidFill>
                <a:latin typeface="Aptos"/>
              </a:rPr>
              <a:t>MOMENTE DIN MOBILITATE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98755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D3042"/>
                </a:solidFill>
                <a:latin typeface="Aptos"/>
              </a:rPr>
              <a:t>Învățare, colaborare și apartenență europeană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38360" y="256032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646E78"/>
                </a:solidFill>
                <a:latin typeface="Aptos"/>
              </a:rPr>
              <a:t>10/12</a:t>
            </a:r>
          </a:p>
        </p:txBody>
      </p:sp>
      <p:pic>
        <p:nvPicPr>
          <p:cNvPr id="5" name="Picture 4" descr="WhatsApp Image 2026-08-30 at 13.12.1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325880"/>
            <a:ext cx="6492240" cy="4160520"/>
          </a:xfrm>
          <a:prstGeom prst="rect">
            <a:avLst/>
          </a:prstGeom>
        </p:spPr>
      </p:pic>
      <p:pic>
        <p:nvPicPr>
          <p:cNvPr id="6" name="Picture 5" descr="WhatsApp Image 2026-08-30 at 13.12.17 (1)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8040" y="1325880"/>
            <a:ext cx="3703320" cy="2697480"/>
          </a:xfrm>
          <a:prstGeom prst="rect">
            <a:avLst/>
          </a:prstGeom>
        </p:spPr>
      </p:pic>
      <p:pic>
        <p:nvPicPr>
          <p:cNvPr id="7" name="Picture 6" descr="WhatsApp Image 2026-08-30 at 13.12.18 (4)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8040" y="4187952"/>
            <a:ext cx="3703320" cy="18745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4360" y="5650992"/>
            <a:ext cx="6309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2D485C"/>
                </a:solidFill>
                <a:latin typeface="Aptos"/>
              </a:rPr>
              <a:t>Oameni • idei • practică • experiențe culturale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56032"/>
            <a:ext cx="101498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288982"/>
                </a:solidFill>
                <a:latin typeface="Aptos"/>
              </a:rPr>
              <a:t>DE LA PORTO LA CLASĂ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98755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D3042"/>
                </a:solidFill>
                <a:latin typeface="Aptos"/>
              </a:rPr>
              <a:t>Trei direcții pe care le putem transforma în practică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38360" y="256032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646E78"/>
                </a:solidFill>
                <a:latin typeface="Aptos"/>
              </a:rPr>
              <a:t>11/12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417320"/>
            <a:ext cx="3063240" cy="3520440"/>
          </a:xfrm>
          <a:prstGeom prst="roundRect">
            <a:avLst/>
          </a:prstGeom>
          <a:solidFill>
            <a:srgbClr val="F2F6F6"/>
          </a:solidFill>
          <a:ln>
            <a:solidFill>
              <a:srgbClr val="CDD8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01168" tIns="201168" rIns="201168" rtlCol="0" anchor="ctr"/>
          <a:lstStyle/>
          <a:p>
            <a:pPr algn="ctr"/>
            <a:r>
              <a:rPr sz="1500" b="1">
                <a:solidFill>
                  <a:srgbClr val="288982"/>
                </a:solidFill>
                <a:latin typeface="Aptos"/>
              </a:rPr>
              <a:t>1 • JOC ȘI COOPERARE</a:t>
            </a:r>
          </a:p>
          <a:p>
            <a:pPr>
              <a:spcBef>
                <a:spcPts val="1200"/>
              </a:spcBef>
            </a:pPr>
            <a:r>
              <a:rPr sz="1500">
                <a:solidFill>
                  <a:srgbClr val="374148"/>
                </a:solidFill>
                <a:latin typeface="Aptos"/>
              </a:rPr>
              <a:t>Pornim lecția cu un icebreaker, un joc de încredere sau o sarcină de echipă. Elevii comunică, negociază și își asumă roluri.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858768" y="1417320"/>
            <a:ext cx="3063240" cy="3520440"/>
          </a:xfrm>
          <a:prstGeom prst="roundRect">
            <a:avLst/>
          </a:prstGeom>
          <a:solidFill>
            <a:srgbClr val="F2F6F6"/>
          </a:solidFill>
          <a:ln>
            <a:solidFill>
              <a:srgbClr val="CDD8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01168" tIns="201168" rIns="201168" rtlCol="0" anchor="ctr"/>
          <a:lstStyle/>
          <a:p>
            <a:pPr algn="ctr"/>
            <a:r>
              <a:rPr sz="1500" b="1">
                <a:solidFill>
                  <a:srgbClr val="288982"/>
                </a:solidFill>
                <a:latin typeface="Aptos"/>
              </a:rPr>
              <a:t>2 • CREATIVITATE ȘI DIALOG</a:t>
            </a:r>
          </a:p>
          <a:p>
            <a:pPr>
              <a:spcBef>
                <a:spcPts val="1200"/>
              </a:spcBef>
            </a:pPr>
            <a:r>
              <a:rPr sz="1500">
                <a:solidFill>
                  <a:srgbClr val="374148"/>
                </a:solidFill>
                <a:latin typeface="Aptos"/>
              </a:rPr>
              <a:t>Folosim brainstorming, story-worlds și hărți mentale pentru a construi idei, povești și interpretări din perspective diferite.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214616" y="1417320"/>
            <a:ext cx="3063240" cy="3520440"/>
          </a:xfrm>
          <a:prstGeom prst="roundRect">
            <a:avLst/>
          </a:prstGeom>
          <a:solidFill>
            <a:srgbClr val="F2F6F6"/>
          </a:solidFill>
          <a:ln>
            <a:solidFill>
              <a:srgbClr val="CDD8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01168" tIns="201168" rIns="201168" rtlCol="0" anchor="ctr"/>
          <a:lstStyle/>
          <a:p>
            <a:pPr algn="ctr"/>
            <a:r>
              <a:rPr sz="1500" b="1">
                <a:solidFill>
                  <a:srgbClr val="288982"/>
                </a:solidFill>
                <a:latin typeface="Aptos"/>
              </a:rPr>
              <a:t>3 • AI CU RESPONSABILITATE</a:t>
            </a:r>
          </a:p>
          <a:p>
            <a:pPr>
              <a:spcBef>
                <a:spcPts val="1200"/>
              </a:spcBef>
            </a:pPr>
            <a:r>
              <a:rPr sz="1500">
                <a:solidFill>
                  <a:srgbClr val="374148"/>
                </a:solidFill>
                <a:latin typeface="Aptos"/>
              </a:rPr>
              <a:t>Stabilim obiectivul, formulăm promptul, generăm o variantă, verificăm informația și adaptăm materialul la nevoile clasei.</a:t>
            </a:r>
          </a:p>
        </p:txBody>
      </p:sp>
      <p:pic>
        <p:nvPicPr>
          <p:cNvPr id="8" name="Picture 7" descr="WhatsApp Image 2026-08-30 at 13.12.1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5257800"/>
            <a:ext cx="3063240" cy="1325880"/>
          </a:xfrm>
          <a:prstGeom prst="rect">
            <a:avLst/>
          </a:prstGeom>
        </p:spPr>
      </p:pic>
      <p:pic>
        <p:nvPicPr>
          <p:cNvPr id="9" name="Picture 8" descr="WhatsApp Image 2026-08-30 at 13.12.18 (3)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8768" y="5257800"/>
            <a:ext cx="3063240" cy="1325880"/>
          </a:xfrm>
          <a:prstGeom prst="rect">
            <a:avLst/>
          </a:prstGeom>
        </p:spPr>
      </p:pic>
      <p:pic>
        <p:nvPicPr>
          <p:cNvPr id="10" name="Picture 9" descr="WhatsApp Image 2026-08-30 at 13.12.18 (2)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4616" y="5257800"/>
            <a:ext cx="3063240" cy="13258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23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tmp_182240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4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1520" y="59436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Aptos"/>
              </a:defRPr>
            </a:pPr>
            <a:r>
              <a:t>CONCLUZIE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097280"/>
            <a:ext cx="97840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Aptos"/>
              </a:defRPr>
            </a:pPr>
            <a:r>
              <a:t>O experiență care continuă în școala noastră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1874519"/>
            <a:ext cx="8961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FFFFFF"/>
                </a:solidFill>
                <a:latin typeface="Aptos"/>
              </a:defRPr>
            </a:pPr>
            <a:r>
              <a:t>Creativitate  •  Interculturalitate  •  Motivație  •  Colaborare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5074920"/>
            <a:ext cx="475488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31520" y="5257800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300" b="1">
                <a:solidFill>
                  <a:srgbClr val="14233C"/>
                </a:solidFill>
                <a:latin typeface="Aptos"/>
              </a:defRPr>
            </a:pPr>
            <a:r>
              <a:t>Vă mulțumim!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08" y="6080760"/>
            <a:ext cx="10607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Aptos"/>
              </a:defRPr>
            </a:pPr>
            <a:r>
              <a:t>Pleșea Adina Cristina • Tuțu Maria Sorina • Berbece Anca Ștefania • Pleșea George Cătălin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38360" y="256032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646E78"/>
                </a:solidFill>
                <a:latin typeface="Aptos"/>
              </a:rPr>
              <a:t>12/12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82880"/>
          </a:xfrm>
          <a:prstGeom prst="rect">
            <a:avLst/>
          </a:prstGeom>
          <a:solidFill>
            <a:srgbClr val="188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18895D"/>
                </a:solidFill>
                <a:latin typeface="Aptos"/>
              </a:defRPr>
            </a:pPr>
            <a:r>
              <a:t>CONTEXTUL MOBILITĂȚII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758952"/>
            <a:ext cx="108813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14233C"/>
                </a:solidFill>
                <a:latin typeface="Aptos"/>
              </a:defRPr>
            </a:pPr>
            <a:r>
              <a:t>Patru profesori, două cursuri, aceeași experiență europeană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417320"/>
            <a:ext cx="11064240" cy="22860"/>
          </a:xfrm>
          <a:prstGeom prst="rect">
            <a:avLst/>
          </a:prstGeom>
          <a:solidFill>
            <a:srgbClr val="1423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738360" y="6446520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5B6777"/>
                </a:solidFill>
                <a:latin typeface="Aptos"/>
              </a:defRPr>
            </a:pPr>
            <a:r>
              <a:rPr sz="1000"/>
              <a:t>2/12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97880" y="1783080"/>
            <a:ext cx="5440680" cy="4434840"/>
          </a:xfrm>
          <a:prstGeom prst="roundRect">
            <a:avLst/>
          </a:prstGeom>
          <a:solidFill>
            <a:srgbClr val="FAF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263640" y="205740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D7463A"/>
                </a:solidFill>
                <a:latin typeface="Aptos"/>
              </a:defRPr>
            </a:pPr>
            <a:r>
              <a:t>CINE • UNDE • CÂND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63640" y="2423160"/>
            <a:ext cx="43891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300" b="1">
                <a:solidFill>
                  <a:srgbClr val="14233C"/>
                </a:solidFill>
                <a:latin typeface="Aptos"/>
              </a:defRPr>
            </a:pPr>
            <a:r>
              <a:t>Porto, Portugalia</a:t>
            </a:r>
            <a:br/>
            <a:r>
              <a:t>1–5 iunie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17920" y="3246120"/>
            <a:ext cx="4663440" cy="2057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500">
                <a:solidFill>
                  <a:srgbClr val="14233C"/>
                </a:solidFill>
                <a:latin typeface="Aptos"/>
              </a:defRPr>
            </a:pPr>
            <a:r>
              <a:t>• Pleșea Adina Cristina — Creativity and Interculturality</a:t>
            </a:r>
          </a:p>
          <a:p>
            <a:pPr>
              <a:spcAft>
                <a:spcPts val="1000"/>
              </a:spcAft>
              <a:defRPr sz="1500">
                <a:solidFill>
                  <a:srgbClr val="14233C"/>
                </a:solidFill>
                <a:latin typeface="Aptos"/>
              </a:defRPr>
            </a:pPr>
            <a:r>
              <a:t>• Tuțu Maria Sorina — Creativity and Interculturality</a:t>
            </a:r>
          </a:p>
          <a:p>
            <a:pPr>
              <a:spcAft>
                <a:spcPts val="1000"/>
              </a:spcAft>
              <a:defRPr sz="1500">
                <a:solidFill>
                  <a:srgbClr val="14233C"/>
                </a:solidFill>
                <a:latin typeface="Aptos"/>
              </a:defRPr>
            </a:pPr>
            <a:r>
              <a:t>• Berbece Anca Ștefania — Creativity and Interculturality</a:t>
            </a:r>
          </a:p>
          <a:p>
            <a:pPr>
              <a:spcAft>
                <a:spcPts val="1000"/>
              </a:spcAft>
              <a:defRPr sz="1500">
                <a:solidFill>
                  <a:srgbClr val="14233C"/>
                </a:solidFill>
                <a:latin typeface="Aptos"/>
              </a:defRPr>
            </a:pPr>
            <a:r>
              <a:t>• Pleșea George Cătălin — AI Red: Empowering the 21st Century Teacher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63640" y="5532120"/>
            <a:ext cx="4572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5B6777"/>
                </a:solidFill>
                <a:latin typeface="Aptos"/>
              </a:defRPr>
            </a:pPr>
            <a:r>
              <a:t>Participare într-o comunitate internațională de învățare, alături de profesori din mai multe țări europene.</a:t>
            </a:r>
          </a:p>
        </p:txBody>
      </p:sp>
      <p:pic>
        <p:nvPicPr>
          <p:cNvPr id="13" name="Picture 12" descr="WhatsApp Image 2026-08-30 at 13.12.18 (1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783080"/>
            <a:ext cx="4983480" cy="44348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82880"/>
          </a:xfrm>
          <a:prstGeom prst="rect">
            <a:avLst/>
          </a:prstGeom>
          <a:solidFill>
            <a:srgbClr val="188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18895D"/>
                </a:solidFill>
                <a:latin typeface="Aptos"/>
              </a:defRPr>
            </a:pPr>
            <a:r>
              <a:t>CURSUL 1 • CREATIVITY AND INTERCULTURALITY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758952"/>
            <a:ext cx="108813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14233C"/>
                </a:solidFill>
                <a:latin typeface="Aptos"/>
              </a:defRPr>
            </a:pPr>
            <a:r>
              <a:t>Învățarea prin metode nonformale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417320"/>
            <a:ext cx="11064240" cy="22860"/>
          </a:xfrm>
          <a:prstGeom prst="rect">
            <a:avLst/>
          </a:prstGeom>
          <a:solidFill>
            <a:srgbClr val="1423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738360" y="6446520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5B6777"/>
                </a:solidFill>
                <a:latin typeface="Aptos"/>
              </a:defRPr>
            </a:pPr>
            <a:r>
              <a:rPr sz="1000"/>
              <a:t>3/12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1783080"/>
            <a:ext cx="3657600" cy="4343400"/>
          </a:xfrm>
          <a:prstGeom prst="roundRect">
            <a:avLst/>
          </a:prstGeom>
          <a:solidFill>
            <a:srgbClr val="F2F7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60120" y="2103120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8895D"/>
                </a:solidFill>
                <a:latin typeface="Aptos"/>
              </a:defRPr>
            </a:pPr>
            <a:r>
              <a:t>CE AM DESCOPERIT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" y="2560320"/>
            <a:ext cx="2971800" cy="3063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600">
                <a:solidFill>
                  <a:srgbClr val="14233C"/>
                </a:solidFill>
                <a:latin typeface="Aptos"/>
              </a:defRPr>
            </a:pPr>
            <a:r>
              <a:t>• Icebreakere și jocuri de cunoaștere</a:t>
            </a:r>
          </a:p>
          <a:p>
            <a:pPr>
              <a:spcAft>
                <a:spcPts val="1000"/>
              </a:spcAft>
              <a:defRPr sz="1600">
                <a:solidFill>
                  <a:srgbClr val="14233C"/>
                </a:solidFill>
                <a:latin typeface="Aptos"/>
              </a:defRPr>
            </a:pPr>
            <a:r>
              <a:t>• Exerciții de cooperare și încredere</a:t>
            </a:r>
          </a:p>
          <a:p>
            <a:pPr>
              <a:spcAft>
                <a:spcPts val="1000"/>
              </a:spcAft>
              <a:defRPr sz="1600">
                <a:solidFill>
                  <a:srgbClr val="14233C"/>
                </a:solidFill>
                <a:latin typeface="Aptos"/>
              </a:defRPr>
            </a:pPr>
            <a:r>
              <a:t>• Comunicare și empatie</a:t>
            </a:r>
          </a:p>
          <a:p>
            <a:pPr>
              <a:spcAft>
                <a:spcPts val="1000"/>
              </a:spcAft>
              <a:defRPr sz="1600">
                <a:solidFill>
                  <a:srgbClr val="14233C"/>
                </a:solidFill>
                <a:latin typeface="Aptos"/>
              </a:defRPr>
            </a:pPr>
            <a:r>
              <a:t>• Stereotipuri, prejudecăți și perspective culturale</a:t>
            </a:r>
          </a:p>
          <a:p>
            <a:pPr>
              <a:spcAft>
                <a:spcPts val="1000"/>
              </a:spcAft>
              <a:defRPr sz="1600">
                <a:solidFill>
                  <a:srgbClr val="14233C"/>
                </a:solidFill>
                <a:latin typeface="Aptos"/>
              </a:defRPr>
            </a:pPr>
            <a:r>
              <a:t>• Brainstorming, brainwriting și hărți mentale</a:t>
            </a:r>
          </a:p>
          <a:p>
            <a:pPr>
              <a:spcAft>
                <a:spcPts val="1000"/>
              </a:spcAft>
              <a:defRPr sz="1600">
                <a:solidFill>
                  <a:srgbClr val="14233C"/>
                </a:solidFill>
                <a:latin typeface="Aptos"/>
              </a:defRPr>
            </a:pPr>
            <a:r>
              <a:t>• Povești și activități care stimulează imaginația</a:t>
            </a:r>
          </a:p>
        </p:txBody>
      </p:sp>
      <p:pic>
        <p:nvPicPr>
          <p:cNvPr id="11" name="Picture 10" descr="tmp_5246286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3879" y="1783080"/>
            <a:ext cx="3246120" cy="2057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17720" y="4526280"/>
            <a:ext cx="65836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14233C"/>
                </a:solidFill>
                <a:latin typeface="Aptos"/>
              </a:defRPr>
            </a:pPr>
            <a:r>
              <a:t>Un climat sigur și colaborativ îi ajută pe elevi să participe, să experimenteze și să învețe unii de la alții.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17720" y="5577840"/>
            <a:ext cx="6583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777"/>
                </a:solidFill>
                <a:latin typeface="Aptos"/>
              </a:defRPr>
            </a:pPr>
            <a:r>
              <a:t>Metodele sunt ușor de adaptat vârstei elevilor și disciplinei.</a:t>
            </a:r>
          </a:p>
        </p:txBody>
      </p:sp>
      <p:pic>
        <p:nvPicPr>
          <p:cNvPr id="15" name="Picture 14" descr="WhatsApp Image 2026-08-30 at 13.12.18 (4)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6280" y="1783080"/>
            <a:ext cx="3429000" cy="2057400"/>
          </a:xfrm>
          <a:prstGeom prst="rect">
            <a:avLst/>
          </a:prstGeom>
        </p:spPr>
      </p:pic>
      <p:pic>
        <p:nvPicPr>
          <p:cNvPr id="16" name="Picture 15" descr="WhatsApp Image 2026-08-30 at 13.12.19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7720" y="4160520"/>
            <a:ext cx="2286000" cy="2743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82880"/>
          </a:xfrm>
          <a:prstGeom prst="rect">
            <a:avLst/>
          </a:prstGeom>
          <a:solidFill>
            <a:srgbClr val="188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18895D"/>
                </a:solidFill>
                <a:latin typeface="Aptos"/>
              </a:defRPr>
            </a:pPr>
            <a:r>
              <a:t>CURSUL 1 • PRACTICĂ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758952"/>
            <a:ext cx="108813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14233C"/>
                </a:solidFill>
                <a:latin typeface="Aptos"/>
              </a:defRPr>
            </a:pPr>
            <a:r>
              <a:t>Jocul devine instrument de învățare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417320"/>
            <a:ext cx="11064240" cy="22860"/>
          </a:xfrm>
          <a:prstGeom prst="rect">
            <a:avLst/>
          </a:prstGeom>
          <a:solidFill>
            <a:srgbClr val="1423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738360" y="6446520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5B6777"/>
                </a:solidFill>
                <a:latin typeface="Aptos"/>
              </a:defRPr>
            </a:pPr>
            <a:r>
              <a:rPr sz="1000"/>
              <a:t>4/12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5440680"/>
            <a:ext cx="480060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51560" y="5550408"/>
            <a:ext cx="4526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18895D"/>
                </a:solidFill>
                <a:latin typeface="Aptos"/>
              </a:defRPr>
            </a:pPr>
            <a:r>
              <a:t>Cooperare • încredere • comunicare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46520" y="5440680"/>
            <a:ext cx="4800600" cy="47548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583680" y="5550408"/>
            <a:ext cx="4526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1">
                <a:solidFill>
                  <a:srgbClr val="D7463A"/>
                </a:solidFill>
                <a:latin typeface="Aptos"/>
              </a:defRPr>
            </a:pPr>
            <a:r>
              <a:t>Participare activă • roluri • soluții</a:t>
            </a:r>
          </a:p>
        </p:txBody>
      </p:sp>
      <p:pic>
        <p:nvPicPr>
          <p:cNvPr id="14" name="Picture 13" descr="fix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783080"/>
            <a:ext cx="5349240" cy="2148840"/>
          </a:xfrm>
          <a:prstGeom prst="rect">
            <a:avLst/>
          </a:prstGeom>
        </p:spPr>
      </p:pic>
      <p:pic>
        <p:nvPicPr>
          <p:cNvPr id="15" name="Picture 14" descr="WhatsApp Image 2026-08-30 at 13.12.18 (2)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783080"/>
            <a:ext cx="5394960" cy="42976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82880"/>
          </a:xfrm>
          <a:prstGeom prst="rect">
            <a:avLst/>
          </a:prstGeom>
          <a:solidFill>
            <a:srgbClr val="188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18895D"/>
                </a:solidFill>
                <a:latin typeface="Aptos"/>
              </a:defRPr>
            </a:pPr>
            <a:r>
              <a:t>CREATIVITATE APLICATĂ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758952"/>
            <a:ext cx="108813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14233C"/>
                </a:solidFill>
                <a:latin typeface="Aptos"/>
              </a:defRPr>
            </a:pPr>
            <a:r>
              <a:t>De la idei individuale la povești construite împreună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417320"/>
            <a:ext cx="11064240" cy="22860"/>
          </a:xfrm>
          <a:prstGeom prst="rect">
            <a:avLst/>
          </a:prstGeom>
          <a:solidFill>
            <a:srgbClr val="1423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738360" y="6446520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5B6777"/>
                </a:solidFill>
                <a:latin typeface="Aptos"/>
              </a:defRPr>
            </a:pPr>
            <a:r>
              <a:rPr sz="1000"/>
              <a:t>5/12</a:t>
            </a:r>
          </a:p>
        </p:txBody>
      </p:sp>
      <p:pic>
        <p:nvPicPr>
          <p:cNvPr id="8" name="Picture 7" descr="tmp_2238986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1783080"/>
            <a:ext cx="3520440" cy="4343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05840" y="571500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D7463A"/>
                </a:solidFill>
                <a:latin typeface="Aptos"/>
              </a:defRPr>
            </a:pPr>
            <a:r>
              <a:t>BRAINSTORMING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58200" y="571500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D7463A"/>
                </a:solidFill>
                <a:latin typeface="Aptos"/>
              </a:defRPr>
            </a:pPr>
            <a:r>
              <a:t>HARTĂ MENTALĂ</a:t>
            </a:r>
          </a:p>
        </p:txBody>
      </p:sp>
      <p:pic>
        <p:nvPicPr>
          <p:cNvPr id="13" name="Picture 12" descr="WhatsApp Image 2026-08-30 at 13.12.19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" y="1783080"/>
            <a:ext cx="3520440" cy="4343400"/>
          </a:xfrm>
          <a:prstGeom prst="rect">
            <a:avLst/>
          </a:prstGeom>
        </p:spPr>
      </p:pic>
      <p:pic>
        <p:nvPicPr>
          <p:cNvPr id="14" name="Picture 13" descr="WhatsApp Image 2026-08-30 at 13.12.18 (3)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2440" y="1783080"/>
            <a:ext cx="3520440" cy="4343400"/>
          </a:xfrm>
          <a:prstGeom prst="rect">
            <a:avLst/>
          </a:prstGeom>
        </p:spPr>
      </p:pic>
      <p:pic>
        <p:nvPicPr>
          <p:cNvPr id="15" name="Picture 14" descr="WhatsApp Image 2026-08-30 at 13.12.18 (4)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4880" y="5715000"/>
            <a:ext cx="2743200" cy="2743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82880"/>
          </a:xfrm>
          <a:prstGeom prst="rect">
            <a:avLst/>
          </a:prstGeom>
          <a:solidFill>
            <a:srgbClr val="188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18895D"/>
                </a:solidFill>
                <a:latin typeface="Aptos"/>
              </a:defRPr>
            </a:pPr>
            <a:r>
              <a:t>DIMENSIUNEA INTERCULTURALĂ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758952"/>
            <a:ext cx="108813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14233C"/>
                </a:solidFill>
                <a:latin typeface="Aptos"/>
              </a:defRPr>
            </a:pPr>
            <a:r>
              <a:t>Diversitatea s-a transformat în dialog și apropiere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417320"/>
            <a:ext cx="11064240" cy="22860"/>
          </a:xfrm>
          <a:prstGeom prst="rect">
            <a:avLst/>
          </a:prstGeom>
          <a:solidFill>
            <a:srgbClr val="1423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738360" y="6446520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5B6777"/>
                </a:solidFill>
                <a:latin typeface="Aptos"/>
              </a:defRPr>
            </a:pPr>
            <a:r>
              <a:rPr sz="1000"/>
              <a:t>6/12</a:t>
            </a:r>
          </a:p>
        </p:txBody>
      </p:sp>
      <p:pic>
        <p:nvPicPr>
          <p:cNvPr id="8" name="Picture 7" descr="tmp_6355439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0" y="1783080"/>
            <a:ext cx="5212080" cy="19659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46520" y="4297680"/>
            <a:ext cx="4480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D7463A"/>
                </a:solidFill>
                <a:latin typeface="Aptos"/>
              </a:defRPr>
            </a:pPr>
            <a:r>
              <a:t>AM ÎNVĂȚAT SĂ...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4709160"/>
            <a:ext cx="457200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600">
                <a:solidFill>
                  <a:srgbClr val="14233C"/>
                </a:solidFill>
                <a:latin typeface="Aptos"/>
              </a:defRPr>
            </a:pPr>
            <a:r>
              <a:t>• ascultăm fără prejudecăți</a:t>
            </a:r>
          </a:p>
          <a:p>
            <a:pPr>
              <a:spcAft>
                <a:spcPts val="1000"/>
              </a:spcAft>
              <a:defRPr sz="1600">
                <a:solidFill>
                  <a:srgbClr val="14233C"/>
                </a:solidFill>
                <a:latin typeface="Aptos"/>
              </a:defRPr>
            </a:pPr>
            <a:r>
              <a:t>• respectăm perspective diferite</a:t>
            </a:r>
          </a:p>
          <a:p>
            <a:pPr>
              <a:spcAft>
                <a:spcPts val="1000"/>
              </a:spcAft>
              <a:defRPr sz="1600">
                <a:solidFill>
                  <a:srgbClr val="14233C"/>
                </a:solidFill>
                <a:latin typeface="Aptos"/>
              </a:defRPr>
            </a:pPr>
            <a:r>
              <a:t>• căutăm valori și experiențe comune</a:t>
            </a:r>
          </a:p>
        </p:txBody>
      </p:sp>
      <p:pic>
        <p:nvPicPr>
          <p:cNvPr id="12" name="Picture 11" descr="WhatsApp Image 2026-08-30 at 13.12.18 (2)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783080"/>
            <a:ext cx="5212080" cy="4297680"/>
          </a:xfrm>
          <a:prstGeom prst="rect">
            <a:avLst/>
          </a:prstGeom>
        </p:spPr>
      </p:pic>
      <p:pic>
        <p:nvPicPr>
          <p:cNvPr id="13" name="Picture 12" descr="WhatsApp Image 2026-08-30 at 13.12.18 (4)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6480" y="3977639"/>
            <a:ext cx="5212080" cy="21031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82880"/>
          </a:xfrm>
          <a:prstGeom prst="rect">
            <a:avLst/>
          </a:prstGeom>
          <a:solidFill>
            <a:srgbClr val="188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18895D"/>
                </a:solidFill>
                <a:latin typeface="Aptos"/>
              </a:defRPr>
            </a:pPr>
            <a:r>
              <a:t>CURSUL 2 • AI RED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758952"/>
            <a:ext cx="108813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14233C"/>
                </a:solidFill>
                <a:latin typeface="Aptos"/>
              </a:defRPr>
            </a:pPr>
            <a:r>
              <a:t>Empowering the 21st Century Teacher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417320"/>
            <a:ext cx="11064240" cy="22860"/>
          </a:xfrm>
          <a:prstGeom prst="rect">
            <a:avLst/>
          </a:prstGeom>
          <a:solidFill>
            <a:srgbClr val="1423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738360" y="6446520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5B6777"/>
                </a:solidFill>
                <a:latin typeface="Aptos"/>
              </a:defRPr>
            </a:pPr>
            <a:r>
              <a:rPr sz="1000"/>
              <a:t>7/12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80760" y="1783080"/>
            <a:ext cx="5257800" cy="4297680"/>
          </a:xfrm>
          <a:prstGeom prst="roundRect">
            <a:avLst/>
          </a:prstGeom>
          <a:solidFill>
            <a:srgbClr val="F2F7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00800" y="214884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D7463A"/>
                </a:solidFill>
                <a:latin typeface="Aptos"/>
              </a:defRPr>
            </a:pPr>
            <a:r>
              <a:t>Pleșea George Cătălin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2651760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18895D"/>
                </a:solidFill>
                <a:latin typeface="Aptos"/>
              </a:defRPr>
            </a:pPr>
            <a:r>
              <a:t>Direcții de formare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82512" y="3017520"/>
            <a:ext cx="4480560" cy="251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600">
                <a:solidFill>
                  <a:srgbClr val="14233C"/>
                </a:solidFill>
                <a:latin typeface="Aptos"/>
              </a:defRPr>
            </a:pPr>
            <a:r>
              <a:t>• Inteligența artificială ca sprijin pentru profesor</a:t>
            </a:r>
          </a:p>
          <a:p>
            <a:pPr>
              <a:spcAft>
                <a:spcPts val="1000"/>
              </a:spcAft>
              <a:defRPr sz="1600">
                <a:solidFill>
                  <a:srgbClr val="14233C"/>
                </a:solidFill>
                <a:latin typeface="Aptos"/>
              </a:defRPr>
            </a:pPr>
            <a:r>
              <a:t>• Formularea unor prompturi clare</a:t>
            </a:r>
          </a:p>
          <a:p>
            <a:pPr>
              <a:spcAft>
                <a:spcPts val="1000"/>
              </a:spcAft>
              <a:defRPr sz="1600">
                <a:solidFill>
                  <a:srgbClr val="14233C"/>
                </a:solidFill>
                <a:latin typeface="Aptos"/>
              </a:defRPr>
            </a:pPr>
            <a:r>
              <a:t>• Crearea și adaptarea materialelor educaționale</a:t>
            </a:r>
          </a:p>
          <a:p>
            <a:pPr>
              <a:spcAft>
                <a:spcPts val="1000"/>
              </a:spcAft>
              <a:defRPr sz="1600">
                <a:solidFill>
                  <a:srgbClr val="14233C"/>
                </a:solidFill>
                <a:latin typeface="Aptos"/>
              </a:defRPr>
            </a:pPr>
            <a:r>
              <a:t>• Personalizarea activităților</a:t>
            </a:r>
          </a:p>
          <a:p>
            <a:pPr>
              <a:spcAft>
                <a:spcPts val="1000"/>
              </a:spcAft>
              <a:defRPr sz="1600">
                <a:solidFill>
                  <a:srgbClr val="14233C"/>
                </a:solidFill>
                <a:latin typeface="Aptos"/>
              </a:defRPr>
            </a:pPr>
            <a:r>
              <a:t>• Verificarea și corectarea conținutului generat</a:t>
            </a:r>
          </a:p>
          <a:p>
            <a:pPr>
              <a:spcAft>
                <a:spcPts val="1000"/>
              </a:spcAft>
              <a:defRPr sz="1600">
                <a:solidFill>
                  <a:srgbClr val="14233C"/>
                </a:solidFill>
                <a:latin typeface="Aptos"/>
              </a:defRPr>
            </a:pPr>
            <a:r>
              <a:t>• Etică, confidențialitate și gândire critică</a:t>
            </a:r>
          </a:p>
        </p:txBody>
      </p:sp>
      <p:pic>
        <p:nvPicPr>
          <p:cNvPr id="12" name="Picture 11" descr="WhatsApp Image 2026-08-30 at 13.12.1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783080"/>
            <a:ext cx="5166360" cy="42976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82880"/>
          </a:xfrm>
          <a:prstGeom prst="rect">
            <a:avLst/>
          </a:prstGeom>
          <a:solidFill>
            <a:srgbClr val="188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18895D"/>
                </a:solidFill>
                <a:latin typeface="Aptos"/>
              </a:defRPr>
            </a:pPr>
            <a:r>
              <a:t>AI RED • APLICARE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758952"/>
            <a:ext cx="108813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14233C"/>
                </a:solidFill>
                <a:latin typeface="Aptos"/>
              </a:defRPr>
            </a:pPr>
            <a:r>
              <a:t>De la un prompt bun la un material educațional util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417320"/>
            <a:ext cx="11064240" cy="22860"/>
          </a:xfrm>
          <a:prstGeom prst="rect">
            <a:avLst/>
          </a:prstGeom>
          <a:solidFill>
            <a:srgbClr val="1423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738360" y="6446520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5B6777"/>
                </a:solidFill>
                <a:latin typeface="Aptos"/>
              </a:defRPr>
            </a:pPr>
            <a:r>
              <a:rPr sz="1000"/>
              <a:t>8/12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06440" y="1783080"/>
            <a:ext cx="5486400" cy="4297680"/>
          </a:xfrm>
          <a:prstGeom prst="roundRect">
            <a:avLst/>
          </a:prstGeom>
          <a:solidFill>
            <a:srgbClr val="FAF6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172200" y="210312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D7463A"/>
                </a:solidFill>
                <a:latin typeface="Aptos"/>
              </a:defRPr>
            </a:pPr>
            <a:r>
              <a:t>UN FLUX SIMPLU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72200" y="2606040"/>
            <a:ext cx="438912" cy="438912"/>
          </a:xfrm>
          <a:prstGeom prst="roundRect">
            <a:avLst/>
          </a:prstGeom>
          <a:solidFill>
            <a:srgbClr val="188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172200" y="2679192"/>
            <a:ext cx="438912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12280" y="2624328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4233C"/>
                </a:solidFill>
                <a:latin typeface="Aptos"/>
              </a:defRPr>
            </a:pPr>
            <a:r>
              <a:t>Definește obiectivul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72200" y="3246120"/>
            <a:ext cx="438912" cy="438912"/>
          </a:xfrm>
          <a:prstGeom prst="roundRect">
            <a:avLst/>
          </a:prstGeom>
          <a:solidFill>
            <a:srgbClr val="188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172200" y="3319272"/>
            <a:ext cx="438912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12280" y="3264408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4233C"/>
                </a:solidFill>
                <a:latin typeface="Aptos"/>
              </a:defRPr>
            </a:pPr>
            <a:r>
              <a:t>Formulează promptul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72200" y="3886200"/>
            <a:ext cx="438912" cy="438912"/>
          </a:xfrm>
          <a:prstGeom prst="roundRect">
            <a:avLst/>
          </a:prstGeom>
          <a:solidFill>
            <a:srgbClr val="188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172200" y="3959352"/>
            <a:ext cx="438912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12280" y="3904487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4233C"/>
                </a:solidFill>
                <a:latin typeface="Aptos"/>
              </a:defRPr>
            </a:pPr>
            <a:r>
              <a:t>Generează și adaptează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72200" y="4526279"/>
            <a:ext cx="438912" cy="438912"/>
          </a:xfrm>
          <a:prstGeom prst="roundRect">
            <a:avLst/>
          </a:prstGeom>
          <a:solidFill>
            <a:srgbClr val="188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172200" y="4599431"/>
            <a:ext cx="438912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12280" y="4544567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4233C"/>
                </a:solidFill>
                <a:latin typeface="Aptos"/>
              </a:defRPr>
            </a:pPr>
            <a:r>
              <a:t>Verifică informația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72200" y="5166360"/>
            <a:ext cx="438912" cy="438912"/>
          </a:xfrm>
          <a:prstGeom prst="roundRect">
            <a:avLst/>
          </a:prstGeom>
          <a:solidFill>
            <a:srgbClr val="188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172200" y="5239512"/>
            <a:ext cx="438912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12280" y="5184648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4233C"/>
                </a:solidFill>
                <a:latin typeface="Aptos"/>
              </a:defRPr>
            </a:pPr>
            <a:r>
              <a:t>Aplică și reflectează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72200" y="5669280"/>
            <a:ext cx="4572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5B6777"/>
                </a:solidFill>
                <a:latin typeface="Aptos"/>
              </a:defRPr>
            </a:pPr>
            <a:r>
              <a:t>AI nu înlocuiește profesorul. Îl poate ajuta să economisească timp și să creeze variante adaptate nevoilor elevilor.</a:t>
            </a:r>
          </a:p>
        </p:txBody>
      </p:sp>
      <p:pic>
        <p:nvPicPr>
          <p:cNvPr id="26" name="Picture 25" descr="WhatsApp Image 2026-08-30 at 13.12.18 (3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783080"/>
            <a:ext cx="4937760" cy="42976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82880"/>
          </a:xfrm>
          <a:prstGeom prst="rect">
            <a:avLst/>
          </a:prstGeom>
          <a:solidFill>
            <a:srgbClr val="1889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58368" y="41148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18895D"/>
                </a:solidFill>
                <a:latin typeface="Aptos"/>
              </a:defRPr>
            </a:pPr>
            <a:r>
              <a:t>TRANSFER ÎN ȘCOALĂ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758952"/>
            <a:ext cx="108813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14233C"/>
                </a:solidFill>
                <a:latin typeface="Aptos"/>
              </a:defRPr>
            </a:pPr>
            <a:r>
              <a:t>Ce rămâne după mobilitate?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417320"/>
            <a:ext cx="11064240" cy="22860"/>
          </a:xfrm>
          <a:prstGeom prst="rect">
            <a:avLst/>
          </a:prstGeom>
          <a:solidFill>
            <a:srgbClr val="1423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738360" y="6446520"/>
            <a:ext cx="9144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5B6777"/>
                </a:solidFill>
                <a:latin typeface="Aptos"/>
              </a:defRPr>
            </a:pPr>
            <a:r>
              <a:rPr sz="1000"/>
              <a:t>9/12</a:t>
            </a:r>
          </a:p>
        </p:txBody>
      </p:sp>
      <p:pic>
        <p:nvPicPr>
          <p:cNvPr id="8" name="Picture 7" descr="tmp_6206729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320" y="1783080"/>
            <a:ext cx="5257800" cy="19659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309360" y="4251960"/>
            <a:ext cx="4526280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500">
                <a:solidFill>
                  <a:srgbClr val="14233C"/>
                </a:solidFill>
                <a:latin typeface="Aptos"/>
              </a:defRPr>
            </a:pPr>
            <a:r>
              <a:t>• jocuri și activități creative la clasă</a:t>
            </a:r>
          </a:p>
          <a:p>
            <a:pPr>
              <a:spcAft>
                <a:spcPts val="1000"/>
              </a:spcAft>
              <a:defRPr sz="1500">
                <a:solidFill>
                  <a:srgbClr val="14233C"/>
                </a:solidFill>
                <a:latin typeface="Aptos"/>
              </a:defRPr>
            </a:pPr>
            <a:r>
              <a:t>• metode pentru comunicare, empatie și cooperare</a:t>
            </a:r>
          </a:p>
          <a:p>
            <a:pPr>
              <a:spcAft>
                <a:spcPts val="1000"/>
              </a:spcAft>
              <a:defRPr sz="1500">
                <a:solidFill>
                  <a:srgbClr val="14233C"/>
                </a:solidFill>
                <a:latin typeface="Aptos"/>
              </a:defRPr>
            </a:pPr>
            <a:r>
              <a:t>• activități interculturale</a:t>
            </a:r>
          </a:p>
          <a:p>
            <a:pPr>
              <a:spcAft>
                <a:spcPts val="1000"/>
              </a:spcAft>
              <a:defRPr sz="1500">
                <a:solidFill>
                  <a:srgbClr val="14233C"/>
                </a:solidFill>
                <a:latin typeface="Aptos"/>
              </a:defRPr>
            </a:pPr>
            <a:r>
              <a:t>• materiale educaționale adaptate cu sprijinul AI</a:t>
            </a:r>
          </a:p>
          <a:p>
            <a:pPr>
              <a:spcAft>
                <a:spcPts val="1000"/>
              </a:spcAft>
              <a:defRPr sz="1500">
                <a:solidFill>
                  <a:srgbClr val="14233C"/>
                </a:solidFill>
                <a:latin typeface="Aptos"/>
              </a:defRPr>
            </a:pPr>
            <a:r>
              <a:t>• ateliere de diseminare pentru colegi</a:t>
            </a:r>
          </a:p>
          <a:p>
            <a:pPr>
              <a:spcAft>
                <a:spcPts val="1000"/>
              </a:spcAft>
              <a:defRPr sz="1500">
                <a:solidFill>
                  <a:srgbClr val="14233C"/>
                </a:solidFill>
                <a:latin typeface="Aptos"/>
              </a:defRPr>
            </a:pPr>
            <a:r>
              <a:t>• noi idei pentru proiecte Erasmus+</a:t>
            </a:r>
          </a:p>
        </p:txBody>
      </p:sp>
      <p:pic>
        <p:nvPicPr>
          <p:cNvPr id="11" name="Picture 10" descr="WhatsApp Image 2026-08-30 at 13.12.19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783080"/>
            <a:ext cx="5029200" cy="4297680"/>
          </a:xfrm>
          <a:prstGeom prst="rect">
            <a:avLst/>
          </a:prstGeom>
        </p:spPr>
      </p:pic>
      <p:pic>
        <p:nvPicPr>
          <p:cNvPr id="12" name="Picture 11" descr="WhatsApp Image 2026-08-30 at 13.12.18 (1)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9320" y="3977639"/>
            <a:ext cx="5257800" cy="21031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1467</Words>
  <Application>Microsoft Office PowerPoint</Application>
  <PresentationFormat>Custom</PresentationFormat>
  <Paragraphs>126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</dc:creator>
  <dc:description>generated using python-pptx</dc:description>
  <cp:lastModifiedBy>EDU</cp:lastModifiedBy>
  <cp:revision>3</cp:revision>
  <dcterms:created xsi:type="dcterms:W3CDTF">2013-01-27T09:14:16Z</dcterms:created>
  <dcterms:modified xsi:type="dcterms:W3CDTF">2026-08-30T10:58:34Z</dcterms:modified>
</cp:coreProperties>
</file>