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reptunghi 10">
            <a:extLst>
              <a:ext uri="{FF2B5EF4-FFF2-40B4-BE49-F238E27FC236}">
                <a16:creationId xmlns:a16="http://schemas.microsoft.com/office/drawing/2014/main" id="{A9AFBC5F-1686-4F64-BB4A-F52DB319018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FE49B961-517C-47E6-A984-C96BA630D827}"/>
              </a:ext>
            </a:extLst>
          </p:cNvPr>
          <p:cNvSpPr>
            <a:spLocks noGrp="1"/>
          </p:cNvSpPr>
          <p:nvPr/>
        </p:nvSpPr>
        <p:spPr>
          <a:xfrm>
            <a:off x="704850" y="685800"/>
            <a:ext cx="857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4C542"/>
                </a:solidFill>
              </a:defRPr>
            </a:pPr>
            <a:r>
              <a:rPr sz="1800" b="1">
                <a:solidFill>
                  <a:srgbClr val="F4C542"/>
                </a:solidFill>
              </a:rPr>
              <a:t>SELECȚIA EXPERȚILOR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33A12442-3EBD-48A5-BA19-3B063E5FED9B}"/>
              </a:ext>
            </a:extLst>
          </p:cNvPr>
          <p:cNvSpPr>
            <a:spLocks noGrp="1"/>
          </p:cNvSpPr>
          <p:nvPr/>
        </p:nvSpPr>
        <p:spPr>
          <a:xfrm>
            <a:off x="704850" y="1238250"/>
            <a:ext cx="7620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Cerințe, roluri</a:t>
            </a:r>
          </a:p>
          <a:p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și responsabilități</a:t>
            </a:r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FB6849B8-B1BA-47A2-A1ED-ADDEBACCB219}"/>
              </a:ext>
            </a:extLst>
          </p:cNvPr>
          <p:cNvSpPr>
            <a:spLocks noGrp="1"/>
          </p:cNvSpPr>
          <p:nvPr/>
        </p:nvSpPr>
        <p:spPr>
          <a:xfrm>
            <a:off x="704850" y="2952750"/>
            <a:ext cx="6286500" cy="1066800"/>
          </a:xfrm>
          <a:prstGeom prst="roundRect">
            <a:avLst>
              <a:gd name="adj" fmla="val 7143"/>
            </a:avLst>
          </a:prstGeom>
          <a:solidFill>
            <a:srgbClr val="0D506E"/>
          </a:solidFill>
          <a:ln w="9525">
            <a:solidFill>
              <a:srgbClr val="0D506E"/>
            </a:solidFill>
            <a:prstDash val="solid"/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9E84961-CAAA-43E8-BFFE-61134A8C8CB4}"/>
              </a:ext>
            </a:extLst>
          </p:cNvPr>
          <p:cNvSpPr>
            <a:spLocks noGrp="1"/>
          </p:cNvSpPr>
          <p:nvPr/>
        </p:nvSpPr>
        <p:spPr>
          <a:xfrm>
            <a:off x="971550" y="3095625"/>
            <a:ext cx="57626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Proiecte educaționale pentru sprijinirea elevilor</a:t>
            </a:r>
          </a:p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din învățământul profesional și tehnic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D71F4F8-E45E-4F95-A13C-BBB62C0DA4A1}"/>
              </a:ext>
            </a:extLst>
          </p:cNvPr>
          <p:cNvSpPr>
            <a:spLocks noGrp="1"/>
          </p:cNvSpPr>
          <p:nvPr/>
        </p:nvSpPr>
        <p:spPr>
          <a:xfrm>
            <a:off x="8572500" y="1381125"/>
            <a:ext cx="2381250" cy="23812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7A0C211A-988A-4FBB-9B22-653572D2E060}"/>
              </a:ext>
            </a:extLst>
          </p:cNvPr>
          <p:cNvSpPr>
            <a:spLocks noGrp="1"/>
          </p:cNvSpPr>
          <p:nvPr/>
        </p:nvSpPr>
        <p:spPr>
          <a:xfrm>
            <a:off x="8572500" y="1666875"/>
            <a:ext cx="23812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ECHIPĂ</a:t>
            </a:r>
          </a:p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MULTI-</a:t>
            </a:r>
          </a:p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DISCIPLINARĂ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E97CA065-C80C-45AF-A552-167ECCABF404}"/>
              </a:ext>
            </a:extLst>
          </p:cNvPr>
          <p:cNvSpPr>
            <a:spLocks noGrp="1"/>
          </p:cNvSpPr>
          <p:nvPr/>
        </p:nvSpPr>
        <p:spPr>
          <a:xfrm>
            <a:off x="704850" y="4762500"/>
            <a:ext cx="10096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Prezentare pentru persoanele interesate de posturile disponibile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A91CB2F3-3265-49F6-8ABC-55AC98A2DFAF}"/>
              </a:ext>
            </a:extLst>
          </p:cNvPr>
          <p:cNvSpPr>
            <a:spLocks noGrp="1"/>
          </p:cNvSpPr>
          <p:nvPr/>
        </p:nvSpPr>
        <p:spPr>
          <a:xfrm>
            <a:off x="704850" y="6238875"/>
            <a:ext cx="895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C6DCE4"/>
                </a:solidFill>
              </a:defRPr>
            </a:pPr>
            <a:r>
              <a:rPr sz="1050" b="0">
                <a:solidFill>
                  <a:srgbClr val="C6DCE4"/>
                </a:solidFill>
              </a:rPr>
              <a:t>Cerințele finale se verifică în anunțul de selecție și în fișa postului.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CAC18F25-1EE1-434B-9B53-2FB3E1AF61F8}"/>
              </a:ext>
            </a:extLst>
          </p:cNvPr>
          <p:cNvSpPr>
            <a:spLocks noGrp="1"/>
          </p:cNvSpPr>
          <p:nvPr/>
        </p:nvSpPr>
        <p:spPr>
          <a:xfrm>
            <a:off x="11049000" y="6238875"/>
            <a:ext cx="4286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050" b="1">
                <a:solidFill>
                  <a:srgbClr val="C6DCE4"/>
                </a:solidFill>
              </a:defRPr>
            </a:pPr>
            <a:r>
              <a:rPr sz="1050" b="1">
                <a:solidFill>
                  <a:srgbClr val="C6DCE4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15633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-title">
            <a:extLst>
              <a:ext uri="{FF2B5EF4-FFF2-40B4-BE49-F238E27FC236}">
                <a16:creationId xmlns:a16="http://schemas.microsoft.com/office/drawing/2014/main" id="{C8292BFD-9343-47CC-96DF-BA81E2B5BC89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Colaborarea transformă semnalul de risc într-o intervenție coordonată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BA794B27-0264-4D3E-8809-12D1A25AD229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7D2AC85F-5ED7-4233-9212-1618ED9F60D0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C031016E-FA4D-4322-9A0A-DA9F9086E9FF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12</a:t>
            </a:r>
          </a:p>
        </p:txBody>
      </p:sp>
      <p:sp>
        <p:nvSpPr>
          <p:cNvPr id="5" name="Dreptunghi: colțuri rotunjite 4">
            <a:extLst>
              <a:ext uri="{FF2B5EF4-FFF2-40B4-BE49-F238E27FC236}">
                <a16:creationId xmlns:a16="http://schemas.microsoft.com/office/drawing/2014/main" id="{BB5244D3-0275-4D8A-BA24-306E540E36A2}"/>
              </a:ext>
            </a:extLst>
          </p:cNvPr>
          <p:cNvSpPr>
            <a:spLocks noGrp="1"/>
          </p:cNvSpPr>
          <p:nvPr/>
        </p:nvSpPr>
        <p:spPr>
          <a:xfrm>
            <a:off x="495300" y="2095500"/>
            <a:ext cx="2000250" cy="1476375"/>
          </a:xfrm>
          <a:prstGeom prst="roundRect">
            <a:avLst>
              <a:gd name="adj" fmla="val 5161"/>
            </a:avLst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A937A1-281E-4FCA-AFA0-3CB39C3899D5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514350" cy="514350"/>
          </a:xfrm>
          <a:prstGeom prst="ellipse">
            <a:avLst/>
          </a:prstGeom>
          <a:solidFill>
            <a:srgbClr val="F4C54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5E179365-A26B-4BCC-9176-5EFFA09B9C12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514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1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1719E1D-7E1C-4BFC-8266-C8A340718F75}"/>
              </a:ext>
            </a:extLst>
          </p:cNvPr>
          <p:cNvSpPr>
            <a:spLocks noGrp="1"/>
          </p:cNvSpPr>
          <p:nvPr/>
        </p:nvSpPr>
        <p:spPr>
          <a:xfrm>
            <a:off x="638175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Facilitator / GT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2D48A5B6-6DBD-4C27-A6C8-62DD4BB5AAF2}"/>
              </a:ext>
            </a:extLst>
          </p:cNvPr>
          <p:cNvSpPr>
            <a:spLocks noGrp="1"/>
          </p:cNvSpPr>
          <p:nvPr/>
        </p:nvSpPr>
        <p:spPr>
          <a:xfrm>
            <a:off x="638175" y="2781300"/>
            <a:ext cx="171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observă și documentează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07E8F7C-BEB6-42A6-9DAF-A5F3AA3593EC}"/>
              </a:ext>
            </a:extLst>
          </p:cNvPr>
          <p:cNvSpPr>
            <a:spLocks noGrp="1"/>
          </p:cNvSpPr>
          <p:nvPr/>
        </p:nvSpPr>
        <p:spPr>
          <a:xfrm>
            <a:off x="2505075" y="2571750"/>
            <a:ext cx="323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1" name="Dreptunghi: colțuri rotunjite 10">
            <a:extLst>
              <a:ext uri="{FF2B5EF4-FFF2-40B4-BE49-F238E27FC236}">
                <a16:creationId xmlns:a16="http://schemas.microsoft.com/office/drawing/2014/main" id="{002FA300-70FE-4BFC-A85F-DDA1045448E4}"/>
              </a:ext>
            </a:extLst>
          </p:cNvPr>
          <p:cNvSpPr>
            <a:spLocks noGrp="1"/>
          </p:cNvSpPr>
          <p:nvPr/>
        </p:nvSpPr>
        <p:spPr>
          <a:xfrm>
            <a:off x="2828925" y="2095500"/>
            <a:ext cx="2000250" cy="1476375"/>
          </a:xfrm>
          <a:prstGeom prst="roundRect">
            <a:avLst>
              <a:gd name="adj" fmla="val 5161"/>
            </a:avLst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A45933-5456-4B7D-94FC-2B046B20AD39}"/>
              </a:ext>
            </a:extLst>
          </p:cNvPr>
          <p:cNvSpPr>
            <a:spLocks noGrp="1"/>
          </p:cNvSpPr>
          <p:nvPr/>
        </p:nvSpPr>
        <p:spPr>
          <a:xfrm>
            <a:off x="3571875" y="1771650"/>
            <a:ext cx="514350" cy="514350"/>
          </a:xfrm>
          <a:prstGeom prst="ellipse">
            <a:avLst/>
          </a:prstGeom>
          <a:solidFill>
            <a:srgbClr val="F4C54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2FB4B0D5-1B05-419B-A3DF-278FC52D1F17}"/>
              </a:ext>
            </a:extLst>
          </p:cNvPr>
          <p:cNvSpPr>
            <a:spLocks noGrp="1"/>
          </p:cNvSpPr>
          <p:nvPr/>
        </p:nvSpPr>
        <p:spPr>
          <a:xfrm>
            <a:off x="3571875" y="1771650"/>
            <a:ext cx="514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2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845A9B0D-A8A7-4FE9-AEEF-68946180A3F1}"/>
              </a:ext>
            </a:extLst>
          </p:cNvPr>
          <p:cNvSpPr>
            <a:spLocks noGrp="1"/>
          </p:cNvSpPr>
          <p:nvPr/>
        </p:nvSpPr>
        <p:spPr>
          <a:xfrm>
            <a:off x="2971800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Consilier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3356BC7D-A7A9-499D-9C97-60EEA4BEEC6B}"/>
              </a:ext>
            </a:extLst>
          </p:cNvPr>
          <p:cNvSpPr>
            <a:spLocks noGrp="1"/>
          </p:cNvSpPr>
          <p:nvPr/>
        </p:nvSpPr>
        <p:spPr>
          <a:xfrm>
            <a:off x="2971800" y="2781300"/>
            <a:ext cx="171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analizează cauzele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5DBD25AD-59D1-44D4-82EB-D739189745E6}"/>
              </a:ext>
            </a:extLst>
          </p:cNvPr>
          <p:cNvSpPr>
            <a:spLocks noGrp="1"/>
          </p:cNvSpPr>
          <p:nvPr/>
        </p:nvSpPr>
        <p:spPr>
          <a:xfrm>
            <a:off x="4838700" y="2571750"/>
            <a:ext cx="323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17" name="Dreptunghi: colțuri rotunjite 16">
            <a:extLst>
              <a:ext uri="{FF2B5EF4-FFF2-40B4-BE49-F238E27FC236}">
                <a16:creationId xmlns:a16="http://schemas.microsoft.com/office/drawing/2014/main" id="{BDCB0CF6-755C-407C-94D9-86CB461AC48E}"/>
              </a:ext>
            </a:extLst>
          </p:cNvPr>
          <p:cNvSpPr>
            <a:spLocks noGrp="1"/>
          </p:cNvSpPr>
          <p:nvPr/>
        </p:nvSpPr>
        <p:spPr>
          <a:xfrm>
            <a:off x="5162550" y="2095500"/>
            <a:ext cx="2000250" cy="1476375"/>
          </a:xfrm>
          <a:prstGeom prst="roundRect">
            <a:avLst>
              <a:gd name="adj" fmla="val 5161"/>
            </a:avLst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D272189-3153-4BEE-B55B-1A82C6336C33}"/>
              </a:ext>
            </a:extLst>
          </p:cNvPr>
          <p:cNvSpPr>
            <a:spLocks noGrp="1"/>
          </p:cNvSpPr>
          <p:nvPr/>
        </p:nvSpPr>
        <p:spPr>
          <a:xfrm>
            <a:off x="5905500" y="1771650"/>
            <a:ext cx="514350" cy="514350"/>
          </a:xfrm>
          <a:prstGeom prst="ellipse">
            <a:avLst/>
          </a:prstGeom>
          <a:solidFill>
            <a:srgbClr val="F4C54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DF86B1AD-54EF-4295-B5F2-DBD7CC9F752E}"/>
              </a:ext>
            </a:extLst>
          </p:cNvPr>
          <p:cNvSpPr>
            <a:spLocks noGrp="1"/>
          </p:cNvSpPr>
          <p:nvPr/>
        </p:nvSpPr>
        <p:spPr>
          <a:xfrm>
            <a:off x="5905500" y="1771650"/>
            <a:ext cx="514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3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41C309D0-0A02-4F80-937E-E8273BBE05CD}"/>
              </a:ext>
            </a:extLst>
          </p:cNvPr>
          <p:cNvSpPr>
            <a:spLocks noGrp="1"/>
          </p:cNvSpPr>
          <p:nvPr/>
        </p:nvSpPr>
        <p:spPr>
          <a:xfrm>
            <a:off x="5305425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Mentor / remedial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56EDC3AD-D180-4634-97A7-02ACC8518344}"/>
              </a:ext>
            </a:extLst>
          </p:cNvPr>
          <p:cNvSpPr>
            <a:spLocks noGrp="1"/>
          </p:cNvSpPr>
          <p:nvPr/>
        </p:nvSpPr>
        <p:spPr>
          <a:xfrm>
            <a:off x="5305425" y="2781300"/>
            <a:ext cx="171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aplică măsura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852022CF-2091-4D8A-ACE1-FFD931E1384F}"/>
              </a:ext>
            </a:extLst>
          </p:cNvPr>
          <p:cNvSpPr>
            <a:spLocks noGrp="1"/>
          </p:cNvSpPr>
          <p:nvPr/>
        </p:nvSpPr>
        <p:spPr>
          <a:xfrm>
            <a:off x="7172325" y="2571750"/>
            <a:ext cx="323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3" name="Dreptunghi: colțuri rotunjite 22">
            <a:extLst>
              <a:ext uri="{FF2B5EF4-FFF2-40B4-BE49-F238E27FC236}">
                <a16:creationId xmlns:a16="http://schemas.microsoft.com/office/drawing/2014/main" id="{DBD87C52-0B95-4DF9-A5F3-E1E97D3F714F}"/>
              </a:ext>
            </a:extLst>
          </p:cNvPr>
          <p:cNvSpPr>
            <a:spLocks noGrp="1"/>
          </p:cNvSpPr>
          <p:nvPr/>
        </p:nvSpPr>
        <p:spPr>
          <a:xfrm>
            <a:off x="7496175" y="2095500"/>
            <a:ext cx="2000250" cy="1476375"/>
          </a:xfrm>
          <a:prstGeom prst="roundRect">
            <a:avLst>
              <a:gd name="adj" fmla="val 5161"/>
            </a:avLst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AB278C7-9F31-4165-8D22-CA214BD359DB}"/>
              </a:ext>
            </a:extLst>
          </p:cNvPr>
          <p:cNvSpPr>
            <a:spLocks noGrp="1"/>
          </p:cNvSpPr>
          <p:nvPr/>
        </p:nvSpPr>
        <p:spPr>
          <a:xfrm>
            <a:off x="8239125" y="1771650"/>
            <a:ext cx="514350" cy="514350"/>
          </a:xfrm>
          <a:prstGeom prst="ellipse">
            <a:avLst/>
          </a:prstGeom>
          <a:solidFill>
            <a:srgbClr val="F4C54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88D12144-3DA0-49E3-8CF7-38984D3C95E3}"/>
              </a:ext>
            </a:extLst>
          </p:cNvPr>
          <p:cNvSpPr>
            <a:spLocks noGrp="1"/>
          </p:cNvSpPr>
          <p:nvPr/>
        </p:nvSpPr>
        <p:spPr>
          <a:xfrm>
            <a:off x="8239125" y="1771650"/>
            <a:ext cx="514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4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2EF0FAE2-6229-46E3-B5C4-BBD01724439C}"/>
              </a:ext>
            </a:extLst>
          </p:cNvPr>
          <p:cNvSpPr>
            <a:spLocks noGrp="1"/>
          </p:cNvSpPr>
          <p:nvPr/>
        </p:nvSpPr>
        <p:spPr>
          <a:xfrm>
            <a:off x="7639050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Monitorizare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C1F7AD0C-D5EA-4E38-9BA6-92B0C58B736B}"/>
              </a:ext>
            </a:extLst>
          </p:cNvPr>
          <p:cNvSpPr>
            <a:spLocks noGrp="1"/>
          </p:cNvSpPr>
          <p:nvPr/>
        </p:nvSpPr>
        <p:spPr>
          <a:xfrm>
            <a:off x="7639050" y="2781300"/>
            <a:ext cx="171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verifică progresul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52115D47-69FB-4C74-8593-25A037F91140}"/>
              </a:ext>
            </a:extLst>
          </p:cNvPr>
          <p:cNvSpPr>
            <a:spLocks noGrp="1"/>
          </p:cNvSpPr>
          <p:nvPr/>
        </p:nvSpPr>
        <p:spPr>
          <a:xfrm>
            <a:off x="9505950" y="2571750"/>
            <a:ext cx="3238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7A398"/>
                </a:solidFill>
              </a:defRPr>
            </a:pPr>
            <a:r>
              <a:rPr sz="2100" b="1">
                <a:solidFill>
                  <a:srgbClr val="17A398"/>
                </a:solidFill>
              </a:rPr>
              <a:t>→</a:t>
            </a:r>
          </a:p>
        </p:txBody>
      </p:sp>
      <p:sp>
        <p:nvSpPr>
          <p:cNvPr id="29" name="Dreptunghi: colțuri rotunjite 28">
            <a:extLst>
              <a:ext uri="{FF2B5EF4-FFF2-40B4-BE49-F238E27FC236}">
                <a16:creationId xmlns:a16="http://schemas.microsoft.com/office/drawing/2014/main" id="{8F851A84-4374-4045-B30A-0027DA370FF3}"/>
              </a:ext>
            </a:extLst>
          </p:cNvPr>
          <p:cNvSpPr>
            <a:spLocks noGrp="1"/>
          </p:cNvSpPr>
          <p:nvPr/>
        </p:nvSpPr>
        <p:spPr>
          <a:xfrm>
            <a:off x="9829800" y="2095500"/>
            <a:ext cx="2000250" cy="1476375"/>
          </a:xfrm>
          <a:prstGeom prst="roundRect">
            <a:avLst>
              <a:gd name="adj" fmla="val 5161"/>
            </a:avLst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1B83120-A70D-48BF-8155-40F045A4AAD7}"/>
              </a:ext>
            </a:extLst>
          </p:cNvPr>
          <p:cNvSpPr>
            <a:spLocks noGrp="1"/>
          </p:cNvSpPr>
          <p:nvPr/>
        </p:nvSpPr>
        <p:spPr>
          <a:xfrm>
            <a:off x="10572750" y="1771650"/>
            <a:ext cx="514350" cy="514350"/>
          </a:xfrm>
          <a:prstGeom prst="ellipse">
            <a:avLst/>
          </a:prstGeom>
          <a:solidFill>
            <a:srgbClr val="F4C542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8290EC3A-5486-4468-B3DD-BF49D661DAB1}"/>
              </a:ext>
            </a:extLst>
          </p:cNvPr>
          <p:cNvSpPr>
            <a:spLocks noGrp="1"/>
          </p:cNvSpPr>
          <p:nvPr/>
        </p:nvSpPr>
        <p:spPr>
          <a:xfrm>
            <a:off x="10572750" y="1771650"/>
            <a:ext cx="5143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5</a:t>
            </a:r>
          </a:p>
        </p:txBody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3A46FC3F-C2F9-4B22-8BA9-67D026221CC5}"/>
              </a:ext>
            </a:extLst>
          </p:cNvPr>
          <p:cNvSpPr>
            <a:spLocks noGrp="1"/>
          </p:cNvSpPr>
          <p:nvPr/>
        </p:nvSpPr>
        <p:spPr>
          <a:xfrm>
            <a:off x="9972675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Coordonare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89B227B9-6054-429F-B27C-78CF98761947}"/>
              </a:ext>
            </a:extLst>
          </p:cNvPr>
          <p:cNvSpPr>
            <a:spLocks noGrp="1"/>
          </p:cNvSpPr>
          <p:nvPr/>
        </p:nvSpPr>
        <p:spPr>
          <a:xfrm>
            <a:off x="9972675" y="2781300"/>
            <a:ext cx="1714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ajustează și raportează</a:t>
            </a:r>
          </a:p>
        </p:txBody>
      </p:sp>
      <p:sp>
        <p:nvSpPr>
          <p:cNvPr id="34" name="Dreptunghi: colțuri rotunjite 33">
            <a:extLst>
              <a:ext uri="{FF2B5EF4-FFF2-40B4-BE49-F238E27FC236}">
                <a16:creationId xmlns:a16="http://schemas.microsoft.com/office/drawing/2014/main" id="{D6B548DF-671E-4663-BC24-A5301BBAE117}"/>
              </a:ext>
            </a:extLst>
          </p:cNvPr>
          <p:cNvSpPr>
            <a:spLocks noGrp="1"/>
          </p:cNvSpPr>
          <p:nvPr/>
        </p:nvSpPr>
        <p:spPr>
          <a:xfrm>
            <a:off x="1666875" y="4572000"/>
            <a:ext cx="8858250" cy="838200"/>
          </a:xfrm>
          <a:prstGeom prst="roundRect">
            <a:avLst>
              <a:gd name="adj" fmla="val 9091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95EDC049-E3DD-4EC3-B861-CE900E8836C1}"/>
              </a:ext>
            </a:extLst>
          </p:cNvPr>
          <p:cNvSpPr>
            <a:spLocks noGrp="1"/>
          </p:cNvSpPr>
          <p:nvPr/>
        </p:nvSpPr>
        <p:spPr>
          <a:xfrm>
            <a:off x="1952625" y="4695825"/>
            <a:ext cx="8286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123B5D"/>
                </a:solidFill>
              </a:defRPr>
            </a:pPr>
            <a:r>
              <a:rPr sz="1275" b="1">
                <a:solidFill>
                  <a:srgbClr val="123B5D"/>
                </a:solidFill>
              </a:rPr>
              <a:t>Principiu: expertul care realizează activitatea întocmește documentul; coordonatorul verifică; monitorizarea centralizează; managementul aprobă și raportează.</a:t>
            </a:r>
          </a:p>
        </p:txBody>
      </p:sp>
    </p:spTree>
    <p:extLst>
      <p:ext uri="{BB962C8B-B14F-4D97-AF65-F5344CB8AC3E}">
        <p14:creationId xmlns:p14="http://schemas.microsoft.com/office/powerpoint/2010/main" val="111036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-title">
            <a:extLst>
              <a:ext uri="{FF2B5EF4-FFF2-40B4-BE49-F238E27FC236}">
                <a16:creationId xmlns:a16="http://schemas.microsoft.com/office/drawing/2014/main" id="{6BA4004D-5987-4F57-9CC8-B65AC3AF7E70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Dosarul de candidatură trebuie să dovedească fiecare cerință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6953655B-6520-4037-9CEA-618E173E8868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A85ED9DE-86B3-42A6-9BFE-CC3583DD0F2F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Lista finală și modelele de declarații se preiau din anunțul oficial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A5AC8C3C-AD8C-4DA8-8BC7-6497036403F3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10828A61-9D9A-4D08-B937-AEE99A36716A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127F6A5-CC96-4111-B3B4-936004EE0933}"/>
              </a:ext>
            </a:extLst>
          </p:cNvPr>
          <p:cNvSpPr>
            <a:spLocks noGrp="1"/>
          </p:cNvSpPr>
          <p:nvPr/>
        </p:nvSpPr>
        <p:spPr>
          <a:xfrm>
            <a:off x="685800" y="1476375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8B964F93-0940-4F1A-8232-E6DB5006A248}"/>
              </a:ext>
            </a:extLst>
          </p:cNvPr>
          <p:cNvSpPr>
            <a:spLocks noGrp="1"/>
          </p:cNvSpPr>
          <p:nvPr/>
        </p:nvSpPr>
        <p:spPr>
          <a:xfrm>
            <a:off x="685800" y="147637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2A2DDAA3-DA77-4524-B276-6A63E49CD8F0}"/>
              </a:ext>
            </a:extLst>
          </p:cNvPr>
          <p:cNvSpPr>
            <a:spLocks noGrp="1"/>
          </p:cNvSpPr>
          <p:nvPr/>
        </p:nvSpPr>
        <p:spPr>
          <a:xfrm>
            <a:off x="1219200" y="1381125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Cerere de înscriere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D70130-14DA-4C16-B4B3-96E65D7D529A}"/>
              </a:ext>
            </a:extLst>
          </p:cNvPr>
          <p:cNvSpPr>
            <a:spLocks noGrp="1"/>
          </p:cNvSpPr>
          <p:nvPr/>
        </p:nvSpPr>
        <p:spPr>
          <a:xfrm>
            <a:off x="6115050" y="1476375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EF0BE181-ECAF-425E-827A-5A67BDF4E8E7}"/>
              </a:ext>
            </a:extLst>
          </p:cNvPr>
          <p:cNvSpPr>
            <a:spLocks noGrp="1"/>
          </p:cNvSpPr>
          <p:nvPr/>
        </p:nvSpPr>
        <p:spPr>
          <a:xfrm>
            <a:off x="6115050" y="147637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CEC60C9B-051B-4F66-A17D-D2164831EA15}"/>
              </a:ext>
            </a:extLst>
          </p:cNvPr>
          <p:cNvSpPr>
            <a:spLocks noGrp="1"/>
          </p:cNvSpPr>
          <p:nvPr/>
        </p:nvSpPr>
        <p:spPr>
          <a:xfrm>
            <a:off x="6648450" y="1381125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Curriculum vitae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75E7D9-78D4-4AB2-B697-86E20D1202D5}"/>
              </a:ext>
            </a:extLst>
          </p:cNvPr>
          <p:cNvSpPr>
            <a:spLocks noGrp="1"/>
          </p:cNvSpPr>
          <p:nvPr/>
        </p:nvSpPr>
        <p:spPr>
          <a:xfrm>
            <a:off x="685800" y="2476500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311BA623-2232-439A-87B1-4C5067AE98BC}"/>
              </a:ext>
            </a:extLst>
          </p:cNvPr>
          <p:cNvSpPr>
            <a:spLocks noGrp="1"/>
          </p:cNvSpPr>
          <p:nvPr/>
        </p:nvSpPr>
        <p:spPr>
          <a:xfrm>
            <a:off x="685800" y="2476500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A5BB9EF1-AD1F-4D70-8E67-BC479B2295B5}"/>
              </a:ext>
            </a:extLst>
          </p:cNvPr>
          <p:cNvSpPr>
            <a:spLocks noGrp="1"/>
          </p:cNvSpPr>
          <p:nvPr/>
        </p:nvSpPr>
        <p:spPr>
          <a:xfrm>
            <a:off x="1219200" y="2381250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Copie act de identitate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A500BC-EC22-40CA-B61C-AE1255A98E78}"/>
              </a:ext>
            </a:extLst>
          </p:cNvPr>
          <p:cNvSpPr>
            <a:spLocks noGrp="1"/>
          </p:cNvSpPr>
          <p:nvPr/>
        </p:nvSpPr>
        <p:spPr>
          <a:xfrm>
            <a:off x="6115050" y="2476500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393791FE-8F70-46C7-81CF-D246DB29EE97}"/>
              </a:ext>
            </a:extLst>
          </p:cNvPr>
          <p:cNvSpPr>
            <a:spLocks noGrp="1"/>
          </p:cNvSpPr>
          <p:nvPr/>
        </p:nvSpPr>
        <p:spPr>
          <a:xfrm>
            <a:off x="6115050" y="2476500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C2EDF7E2-3EA5-4092-96E6-AD065B20499F}"/>
              </a:ext>
            </a:extLst>
          </p:cNvPr>
          <p:cNvSpPr>
            <a:spLocks noGrp="1"/>
          </p:cNvSpPr>
          <p:nvPr/>
        </p:nvSpPr>
        <p:spPr>
          <a:xfrm>
            <a:off x="6648450" y="2381250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Copii diplome și certificate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4FA3DB2-149B-4901-9734-F4260BE53085}"/>
              </a:ext>
            </a:extLst>
          </p:cNvPr>
          <p:cNvSpPr>
            <a:spLocks noGrp="1"/>
          </p:cNvSpPr>
          <p:nvPr/>
        </p:nvSpPr>
        <p:spPr>
          <a:xfrm>
            <a:off x="685800" y="3476625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ECCD927D-261B-4B5E-9556-72BD67B08DB1}"/>
              </a:ext>
            </a:extLst>
          </p:cNvPr>
          <p:cNvSpPr>
            <a:spLocks noGrp="1"/>
          </p:cNvSpPr>
          <p:nvPr/>
        </p:nvSpPr>
        <p:spPr>
          <a:xfrm>
            <a:off x="685800" y="347662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C59157B8-09C3-4E02-ADD1-158DD7285D08}"/>
              </a:ext>
            </a:extLst>
          </p:cNvPr>
          <p:cNvSpPr>
            <a:spLocks noGrp="1"/>
          </p:cNvSpPr>
          <p:nvPr/>
        </p:nvSpPr>
        <p:spPr>
          <a:xfrm>
            <a:off x="1219200" y="3381375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Documente privind experiența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139ABF-47CA-42FF-BA05-7447217F4AEF}"/>
              </a:ext>
            </a:extLst>
          </p:cNvPr>
          <p:cNvSpPr>
            <a:spLocks noGrp="1"/>
          </p:cNvSpPr>
          <p:nvPr/>
        </p:nvSpPr>
        <p:spPr>
          <a:xfrm>
            <a:off x="6115050" y="3476625"/>
            <a:ext cx="361950" cy="36195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8F881FFD-305A-4592-B021-69546A04EC37}"/>
              </a:ext>
            </a:extLst>
          </p:cNvPr>
          <p:cNvSpPr>
            <a:spLocks noGrp="1"/>
          </p:cNvSpPr>
          <p:nvPr/>
        </p:nvSpPr>
        <p:spPr>
          <a:xfrm>
            <a:off x="6115050" y="347662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9DDF2BC5-137D-4592-82C5-FED8ECB11C09}"/>
              </a:ext>
            </a:extLst>
          </p:cNvPr>
          <p:cNvSpPr>
            <a:spLocks noGrp="1"/>
          </p:cNvSpPr>
          <p:nvPr/>
        </p:nvSpPr>
        <p:spPr>
          <a:xfrm>
            <a:off x="6648450" y="3381375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Atestat profesional, unde este cazul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F0AF3E0-CDDE-4E00-B9A9-1E102CC5DAF5}"/>
              </a:ext>
            </a:extLst>
          </p:cNvPr>
          <p:cNvSpPr>
            <a:spLocks noGrp="1"/>
          </p:cNvSpPr>
          <p:nvPr/>
        </p:nvSpPr>
        <p:spPr>
          <a:xfrm>
            <a:off x="685800" y="4476750"/>
            <a:ext cx="361950" cy="36195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09E18128-DA32-4499-A58B-F0AF089BC9C4}"/>
              </a:ext>
            </a:extLst>
          </p:cNvPr>
          <p:cNvSpPr>
            <a:spLocks noGrp="1"/>
          </p:cNvSpPr>
          <p:nvPr/>
        </p:nvSpPr>
        <p:spPr>
          <a:xfrm>
            <a:off x="685800" y="4476750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DBE79341-D483-4BCD-918B-BD4DBD5F12C8}"/>
              </a:ext>
            </a:extLst>
          </p:cNvPr>
          <p:cNvSpPr>
            <a:spLocks noGrp="1"/>
          </p:cNvSpPr>
          <p:nvPr/>
        </p:nvSpPr>
        <p:spPr>
          <a:xfrm>
            <a:off x="1219200" y="4381500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Cazier și adeverință medicală, dacă sunt solicitate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2EFFE8D-99CD-4DBF-89AF-50572B3BCE31}"/>
              </a:ext>
            </a:extLst>
          </p:cNvPr>
          <p:cNvSpPr>
            <a:spLocks noGrp="1"/>
          </p:cNvSpPr>
          <p:nvPr/>
        </p:nvSpPr>
        <p:spPr>
          <a:xfrm>
            <a:off x="6115050" y="4476750"/>
            <a:ext cx="361950" cy="36195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AFED0154-9109-463D-AF20-7A92F9C5A258}"/>
              </a:ext>
            </a:extLst>
          </p:cNvPr>
          <p:cNvSpPr>
            <a:spLocks noGrp="1"/>
          </p:cNvSpPr>
          <p:nvPr/>
        </p:nvSpPr>
        <p:spPr>
          <a:xfrm>
            <a:off x="6115050" y="4476750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3549D11E-B443-4C4C-B77B-FF372B87265B}"/>
              </a:ext>
            </a:extLst>
          </p:cNvPr>
          <p:cNvSpPr>
            <a:spLocks noGrp="1"/>
          </p:cNvSpPr>
          <p:nvPr/>
        </p:nvSpPr>
        <p:spPr>
          <a:xfrm>
            <a:off x="6648450" y="4381500"/>
            <a:ext cx="4667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183042"/>
                </a:solidFill>
              </a:defRPr>
            </a:pPr>
            <a:r>
              <a:rPr sz="1350" b="1">
                <a:solidFill>
                  <a:srgbClr val="183042"/>
                </a:solidFill>
              </a:rPr>
              <a:t>Declarațiile prevăzute în procedură</a:t>
            </a:r>
          </a:p>
        </p:txBody>
      </p:sp>
      <p:sp>
        <p:nvSpPr>
          <p:cNvPr id="30" name="Dreptunghi: colțuri rotunjite 29">
            <a:extLst>
              <a:ext uri="{FF2B5EF4-FFF2-40B4-BE49-F238E27FC236}">
                <a16:creationId xmlns:a16="http://schemas.microsoft.com/office/drawing/2014/main" id="{86362566-92F9-4FE5-A185-A6229120A67B}"/>
              </a:ext>
            </a:extLst>
          </p:cNvPr>
          <p:cNvSpPr>
            <a:spLocks noGrp="1"/>
          </p:cNvSpPr>
          <p:nvPr/>
        </p:nvSpPr>
        <p:spPr>
          <a:xfrm>
            <a:off x="2190750" y="5524500"/>
            <a:ext cx="7810500" cy="514350"/>
          </a:xfrm>
          <a:prstGeom prst="roundRect">
            <a:avLst>
              <a:gd name="adj" fmla="val 14815"/>
            </a:avLst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58B11918-35AE-4370-9C4E-3A8C843830EA}"/>
              </a:ext>
            </a:extLst>
          </p:cNvPr>
          <p:cNvSpPr>
            <a:spLocks noGrp="1"/>
          </p:cNvSpPr>
          <p:nvPr/>
        </p:nvSpPr>
        <p:spPr>
          <a:xfrm>
            <a:off x="2428875" y="5600700"/>
            <a:ext cx="7334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Studiile și experiența declarate trebuie susținute prin documente.</a:t>
            </a:r>
          </a:p>
        </p:txBody>
      </p:sp>
    </p:spTree>
    <p:extLst>
      <p:ext uri="{BB962C8B-B14F-4D97-AF65-F5344CB8AC3E}">
        <p14:creationId xmlns:p14="http://schemas.microsoft.com/office/powerpoint/2010/main" val="1894606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-title">
            <a:extLst>
              <a:ext uri="{FF2B5EF4-FFF2-40B4-BE49-F238E27FC236}">
                <a16:creationId xmlns:a16="http://schemas.microsoft.com/office/drawing/2014/main" id="{9558467E-07F3-4AF3-9CD6-4240A4601CB7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Înainte de depunere, verifică potrivirea dintre experiență și post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2C956EF0-60BB-403A-9013-E492328CC3FA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983D33F5-73B9-4C53-AACF-C769ADB0FC7F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FC4239ED-BAF2-414D-A77C-33364234EF74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14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B4FB290-97C9-44BA-B7B1-725C86ED4F6F}"/>
              </a:ext>
            </a:extLst>
          </p:cNvPr>
          <p:cNvSpPr>
            <a:spLocks noGrp="1"/>
          </p:cNvSpPr>
          <p:nvPr/>
        </p:nvSpPr>
        <p:spPr>
          <a:xfrm>
            <a:off x="762000" y="1381125"/>
            <a:ext cx="533400" cy="5334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CDDFA394-D2D1-4278-800E-8A3B2C3FFB0E}"/>
              </a:ext>
            </a:extLst>
          </p:cNvPr>
          <p:cNvSpPr>
            <a:spLocks noGrp="1"/>
          </p:cNvSpPr>
          <p:nvPr/>
        </p:nvSpPr>
        <p:spPr>
          <a:xfrm>
            <a:off x="762000" y="1381125"/>
            <a:ext cx="533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0DB68D73-4207-4FC8-8E56-47963D942EDD}"/>
              </a:ext>
            </a:extLst>
          </p:cNvPr>
          <p:cNvSpPr>
            <a:spLocks noGrp="1"/>
          </p:cNvSpPr>
          <p:nvPr/>
        </p:nvSpPr>
        <p:spPr>
          <a:xfrm>
            <a:off x="1571625" y="1362075"/>
            <a:ext cx="914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Citește integral anunțul și fișa postului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9E1102-E2D8-4F07-A797-5234B674BEE8}"/>
              </a:ext>
            </a:extLst>
          </p:cNvPr>
          <p:cNvSpPr>
            <a:spLocks noGrp="1"/>
          </p:cNvSpPr>
          <p:nvPr/>
        </p:nvSpPr>
        <p:spPr>
          <a:xfrm>
            <a:off x="762000" y="2219325"/>
            <a:ext cx="533400" cy="5334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B5CE651-FF9C-4103-9D31-4FA385AE49D6}"/>
              </a:ext>
            </a:extLst>
          </p:cNvPr>
          <p:cNvSpPr>
            <a:spLocks noGrp="1"/>
          </p:cNvSpPr>
          <p:nvPr/>
        </p:nvSpPr>
        <p:spPr>
          <a:xfrm>
            <a:off x="762000" y="2219325"/>
            <a:ext cx="533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46F9221D-4251-49AB-9F02-2CAF1ED84AFB}"/>
              </a:ext>
            </a:extLst>
          </p:cNvPr>
          <p:cNvSpPr>
            <a:spLocks noGrp="1"/>
          </p:cNvSpPr>
          <p:nvPr/>
        </p:nvSpPr>
        <p:spPr>
          <a:xfrm>
            <a:off x="1571625" y="2200275"/>
            <a:ext cx="914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Verifică studiile și experiența minimă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88D53C2-5AB3-494E-BC75-AD052C24DE38}"/>
              </a:ext>
            </a:extLst>
          </p:cNvPr>
          <p:cNvSpPr>
            <a:spLocks noGrp="1"/>
          </p:cNvSpPr>
          <p:nvPr/>
        </p:nvSpPr>
        <p:spPr>
          <a:xfrm>
            <a:off x="762000" y="3057525"/>
            <a:ext cx="533400" cy="5334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AB127BD9-2216-4C15-B15A-5AB5625D9FE9}"/>
              </a:ext>
            </a:extLst>
          </p:cNvPr>
          <p:cNvSpPr>
            <a:spLocks noGrp="1"/>
          </p:cNvSpPr>
          <p:nvPr/>
        </p:nvSpPr>
        <p:spPr>
          <a:xfrm>
            <a:off x="762000" y="3057525"/>
            <a:ext cx="533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DD21A6E3-4BF3-4042-9F39-369CF8AFEB81}"/>
              </a:ext>
            </a:extLst>
          </p:cNvPr>
          <p:cNvSpPr>
            <a:spLocks noGrp="1"/>
          </p:cNvSpPr>
          <p:nvPr/>
        </p:nvSpPr>
        <p:spPr>
          <a:xfrm>
            <a:off x="1571625" y="3038475"/>
            <a:ext cx="914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Corelează documentele cu cerințele postului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0DD04F7-BF0A-4049-9F75-E6374C803D98}"/>
              </a:ext>
            </a:extLst>
          </p:cNvPr>
          <p:cNvSpPr>
            <a:spLocks noGrp="1"/>
          </p:cNvSpPr>
          <p:nvPr/>
        </p:nvSpPr>
        <p:spPr>
          <a:xfrm>
            <a:off x="762000" y="3895725"/>
            <a:ext cx="533400" cy="5334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1EA570B3-C70A-499B-A6F3-B4EE05F92DF7}"/>
              </a:ext>
            </a:extLst>
          </p:cNvPr>
          <p:cNvSpPr>
            <a:spLocks noGrp="1"/>
          </p:cNvSpPr>
          <p:nvPr/>
        </p:nvSpPr>
        <p:spPr>
          <a:xfrm>
            <a:off x="762000" y="3895725"/>
            <a:ext cx="533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9939EB23-FAE2-4F32-97E7-19C7C63BA2FE}"/>
              </a:ext>
            </a:extLst>
          </p:cNvPr>
          <p:cNvSpPr>
            <a:spLocks noGrp="1"/>
          </p:cNvSpPr>
          <p:nvPr/>
        </p:nvSpPr>
        <p:spPr>
          <a:xfrm>
            <a:off x="1571625" y="3876675"/>
            <a:ext cx="914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Completează și semnează toate declarațiile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11E77F4-D482-410D-93DA-5ADE99B6DCCF}"/>
              </a:ext>
            </a:extLst>
          </p:cNvPr>
          <p:cNvSpPr>
            <a:spLocks noGrp="1"/>
          </p:cNvSpPr>
          <p:nvPr/>
        </p:nvSpPr>
        <p:spPr>
          <a:xfrm>
            <a:off x="762000" y="4733925"/>
            <a:ext cx="533400" cy="5334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67078FB9-466D-43D7-AE0D-52B276F2D44A}"/>
              </a:ext>
            </a:extLst>
          </p:cNvPr>
          <p:cNvSpPr>
            <a:spLocks noGrp="1"/>
          </p:cNvSpPr>
          <p:nvPr/>
        </p:nvSpPr>
        <p:spPr>
          <a:xfrm>
            <a:off x="762000" y="4733925"/>
            <a:ext cx="5334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AC4EFB7D-5085-4CB7-A5FD-1C3E8C248FEB}"/>
              </a:ext>
            </a:extLst>
          </p:cNvPr>
          <p:cNvSpPr>
            <a:spLocks noGrp="1"/>
          </p:cNvSpPr>
          <p:nvPr/>
        </p:nvSpPr>
        <p:spPr>
          <a:xfrm>
            <a:off x="1571625" y="4714875"/>
            <a:ext cx="9144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83042"/>
                </a:solidFill>
              </a:defRPr>
            </a:pPr>
            <a:r>
              <a:rPr sz="1500" b="1">
                <a:solidFill>
                  <a:srgbClr val="183042"/>
                </a:solidFill>
              </a:rPr>
              <a:t>Depune dosarul în termenul și formatul solicitat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F85FBD61-91D4-4593-9BFB-6ADE7CE3BC49}"/>
              </a:ext>
            </a:extLst>
          </p:cNvPr>
          <p:cNvSpPr>
            <a:spLocks noGrp="1"/>
          </p:cNvSpPr>
          <p:nvPr/>
        </p:nvSpPr>
        <p:spPr>
          <a:xfrm>
            <a:off x="2143125" y="5762625"/>
            <a:ext cx="790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5E7180"/>
                </a:solidFill>
              </a:defRPr>
            </a:pPr>
            <a:r>
              <a:rPr sz="1350" b="1">
                <a:solidFill>
                  <a:srgbClr val="5E7180"/>
                </a:solidFill>
              </a:rPr>
              <a:t>Un dosar complet și clar permite evaluarea corectă a candidaturii.</a:t>
            </a:r>
          </a:p>
        </p:txBody>
      </p:sp>
    </p:spTree>
    <p:extLst>
      <p:ext uri="{BB962C8B-B14F-4D97-AF65-F5344CB8AC3E}">
        <p14:creationId xmlns:p14="http://schemas.microsoft.com/office/powerpoint/2010/main" val="75023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B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reptunghi 9">
            <a:extLst>
              <a:ext uri="{FF2B5EF4-FFF2-40B4-BE49-F238E27FC236}">
                <a16:creationId xmlns:a16="http://schemas.microsoft.com/office/drawing/2014/main" id="{0725BB17-E19B-44A9-9E64-CA407F09761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07414593-859B-4AF9-BD47-BBF6F84B8730}"/>
              </a:ext>
            </a:extLst>
          </p:cNvPr>
          <p:cNvSpPr>
            <a:spLocks noGrp="1"/>
          </p:cNvSpPr>
          <p:nvPr/>
        </p:nvSpPr>
        <p:spPr>
          <a:xfrm>
            <a:off x="800100" y="904875"/>
            <a:ext cx="6858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Alege rolul potrivit</a:t>
            </a:r>
          </a:p>
          <a:p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experienței tale.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8EFD4916-C84E-4FA6-B868-C23C0911D80D}"/>
              </a:ext>
            </a:extLst>
          </p:cNvPr>
          <p:cNvSpPr>
            <a:spLocks noGrp="1"/>
          </p:cNvSpPr>
          <p:nvPr/>
        </p:nvSpPr>
        <p:spPr>
          <a:xfrm>
            <a:off x="800100" y="2524125"/>
            <a:ext cx="6858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DCEEF2"/>
                </a:solidFill>
              </a:defRPr>
            </a:pPr>
            <a:r>
              <a:rPr sz="1875" b="0">
                <a:solidFill>
                  <a:srgbClr val="DCEEF2"/>
                </a:solidFill>
              </a:rPr>
              <a:t>Citește integral anunțul de selecție și fișa postului înainte de depunerea candidaturii.</a:t>
            </a:r>
          </a:p>
        </p:txBody>
      </p:sp>
      <p:sp>
        <p:nvSpPr>
          <p:cNvPr id="4" name="Dreptunghi: colțuri rotunjite 3">
            <a:extLst>
              <a:ext uri="{FF2B5EF4-FFF2-40B4-BE49-F238E27FC236}">
                <a16:creationId xmlns:a16="http://schemas.microsoft.com/office/drawing/2014/main" id="{098CF23D-2DF6-495C-9BA2-F538B0F80C99}"/>
              </a:ext>
            </a:extLst>
          </p:cNvPr>
          <p:cNvSpPr>
            <a:spLocks noGrp="1"/>
          </p:cNvSpPr>
          <p:nvPr/>
        </p:nvSpPr>
        <p:spPr>
          <a:xfrm>
            <a:off x="800100" y="4095750"/>
            <a:ext cx="5143500" cy="857250"/>
          </a:xfrm>
          <a:prstGeom prst="roundRect">
            <a:avLst>
              <a:gd name="adj" fmla="val 8889"/>
            </a:avLst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9F2CFBD0-3E8E-4FA5-A87F-FE883B6A20B7}"/>
              </a:ext>
            </a:extLst>
          </p:cNvPr>
          <p:cNvSpPr>
            <a:spLocks noGrp="1"/>
          </p:cNvSpPr>
          <p:nvPr/>
        </p:nvSpPr>
        <p:spPr>
          <a:xfrm>
            <a:off x="990600" y="4267200"/>
            <a:ext cx="4762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ÎNTREBĂRI ȘI CLARIFICĂRI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798F8A-482A-44EB-BF62-1E94BF6671E2}"/>
              </a:ext>
            </a:extLst>
          </p:cNvPr>
          <p:cNvSpPr>
            <a:spLocks noGrp="1"/>
          </p:cNvSpPr>
          <p:nvPr/>
        </p:nvSpPr>
        <p:spPr>
          <a:xfrm>
            <a:off x="8572500" y="1428750"/>
            <a:ext cx="2476500" cy="2476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358C12B5-3DBB-4854-9E03-DB6B45DF0DA3}"/>
              </a:ext>
            </a:extLst>
          </p:cNvPr>
          <p:cNvSpPr>
            <a:spLocks noGrp="1"/>
          </p:cNvSpPr>
          <p:nvPr/>
        </p:nvSpPr>
        <p:spPr>
          <a:xfrm>
            <a:off x="8572500" y="1714500"/>
            <a:ext cx="2476500" cy="1905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123B5D"/>
                </a:solidFill>
              </a:defRPr>
            </a:pPr>
            <a:r>
              <a:rPr sz="1875" b="1">
                <a:solidFill>
                  <a:srgbClr val="123B5D"/>
                </a:solidFill>
              </a:rPr>
              <a:t>SELECȚIA</a:t>
            </a:r>
          </a:p>
          <a:p>
            <a:pPr algn="ctr">
              <a:defRPr sz="1875" b="1">
                <a:solidFill>
                  <a:srgbClr val="123B5D"/>
                </a:solidFill>
              </a:defRPr>
            </a:pPr>
            <a:r>
              <a:rPr sz="1875" b="1">
                <a:solidFill>
                  <a:srgbClr val="123B5D"/>
                </a:solidFill>
              </a:rPr>
              <a:t>EXPERȚILOR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49CBFBB-A302-4436-A62D-E65828630148}"/>
              </a:ext>
            </a:extLst>
          </p:cNvPr>
          <p:cNvSpPr>
            <a:spLocks noGrp="1"/>
          </p:cNvSpPr>
          <p:nvPr/>
        </p:nvSpPr>
        <p:spPr>
          <a:xfrm>
            <a:off x="800100" y="6286500"/>
            <a:ext cx="8096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C6DCE4"/>
                </a:solidFill>
              </a:defRPr>
            </a:pPr>
            <a:r>
              <a:rPr sz="1050" b="0">
                <a:solidFill>
                  <a:srgbClr val="C6DCE4"/>
                </a:solidFill>
              </a:rPr>
              <a:t>Proiecte educaționale pentru învățământul profesional și tehnic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96F2186-3E1A-4257-BF2F-D92DC7F148A2}"/>
              </a:ext>
            </a:extLst>
          </p:cNvPr>
          <p:cNvSpPr>
            <a:spLocks noGrp="1"/>
          </p:cNvSpPr>
          <p:nvPr/>
        </p:nvSpPr>
        <p:spPr>
          <a:xfrm>
            <a:off x="11049000" y="6286500"/>
            <a:ext cx="4286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050" b="1">
                <a:solidFill>
                  <a:srgbClr val="C6DCE4"/>
                </a:solidFill>
              </a:defRPr>
            </a:pPr>
            <a:r>
              <a:rPr sz="1050" b="1">
                <a:solidFill>
                  <a:srgbClr val="C6DCE4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9059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-title">
            <a:extLst>
              <a:ext uri="{FF2B5EF4-FFF2-40B4-BE49-F238E27FC236}">
                <a16:creationId xmlns:a16="http://schemas.microsoft.com/office/drawing/2014/main" id="{30B0440C-C2D8-4646-B4C6-D59CCDCA1462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Echipa combină sprijinul educațional, psihosocial și operațional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28830E84-47E6-4D11-991B-17DB47AFA4AA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45E54B5F-0DBD-462F-AD4D-70FFAA94DA47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Fiecare rol contribuie la același rezultat: participarea și progresul elevilor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4843417A-8897-4674-9CDA-3FAC9710C2AA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EED4F9C9-E5DF-493D-B0B8-7E2BBD3178DD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02</a:t>
            </a:r>
          </a:p>
        </p:txBody>
      </p:sp>
      <p:sp>
        <p:nvSpPr>
          <p:cNvPr id="6" name="Dreptunghi: colțuri rotunjite 5">
            <a:extLst>
              <a:ext uri="{FF2B5EF4-FFF2-40B4-BE49-F238E27FC236}">
                <a16:creationId xmlns:a16="http://schemas.microsoft.com/office/drawing/2014/main" id="{E3A242B9-38CD-4F72-8DE1-C252FE9CA863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E55843A2-9A4A-4070-908A-98ED2B09F0A4}"/>
              </a:ext>
            </a:extLst>
          </p:cNvPr>
          <p:cNvSpPr>
            <a:spLocks noGrp="1"/>
          </p:cNvSpPr>
          <p:nvPr/>
        </p:nvSpPr>
        <p:spPr>
          <a:xfrm>
            <a:off x="876300" y="14954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Facilitatori locali</a:t>
            </a:r>
          </a:p>
        </p:txBody>
      </p:sp>
      <p:sp>
        <p:nvSpPr>
          <p:cNvPr id="8" name="Dreptunghi: colțuri rotunjite 7">
            <a:extLst>
              <a:ext uri="{FF2B5EF4-FFF2-40B4-BE49-F238E27FC236}">
                <a16:creationId xmlns:a16="http://schemas.microsoft.com/office/drawing/2014/main" id="{B21C8EF9-F76D-47FA-A56A-9B0AD034ACB9}"/>
              </a:ext>
            </a:extLst>
          </p:cNvPr>
          <p:cNvSpPr>
            <a:spLocks noGrp="1"/>
          </p:cNvSpPr>
          <p:nvPr/>
        </p:nvSpPr>
        <p:spPr>
          <a:xfrm>
            <a:off x="4305300" y="13811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E854DE9-5A6D-4781-9BD0-CB7781EC83D9}"/>
              </a:ext>
            </a:extLst>
          </p:cNvPr>
          <p:cNvSpPr>
            <a:spLocks noGrp="1"/>
          </p:cNvSpPr>
          <p:nvPr/>
        </p:nvSpPr>
        <p:spPr>
          <a:xfrm>
            <a:off x="4495800" y="14954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Consilieri psiho-sociali</a:t>
            </a:r>
          </a:p>
        </p:txBody>
      </p:sp>
      <p:sp>
        <p:nvSpPr>
          <p:cNvPr id="10" name="Dreptunghi: colțuri rotunjite 9">
            <a:extLst>
              <a:ext uri="{FF2B5EF4-FFF2-40B4-BE49-F238E27FC236}">
                <a16:creationId xmlns:a16="http://schemas.microsoft.com/office/drawing/2014/main" id="{91E67EB3-6945-4580-BCE9-EF3F9DABC7C2}"/>
              </a:ext>
            </a:extLst>
          </p:cNvPr>
          <p:cNvSpPr>
            <a:spLocks noGrp="1"/>
          </p:cNvSpPr>
          <p:nvPr/>
        </p:nvSpPr>
        <p:spPr>
          <a:xfrm>
            <a:off x="7924800" y="13811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B2D9A5C7-4A80-4C4F-A6E4-678A204E4FBD}"/>
              </a:ext>
            </a:extLst>
          </p:cNvPr>
          <p:cNvSpPr>
            <a:spLocks noGrp="1"/>
          </p:cNvSpPr>
          <p:nvPr/>
        </p:nvSpPr>
        <p:spPr>
          <a:xfrm>
            <a:off x="8115300" y="14954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Experți mentorat</a:t>
            </a:r>
          </a:p>
        </p:txBody>
      </p:sp>
      <p:sp>
        <p:nvSpPr>
          <p:cNvPr id="12" name="Dreptunghi: colțuri rotunjite 11">
            <a:extLst>
              <a:ext uri="{FF2B5EF4-FFF2-40B4-BE49-F238E27FC236}">
                <a16:creationId xmlns:a16="http://schemas.microsoft.com/office/drawing/2014/main" id="{49BF3546-FC69-4724-9B2B-56FD11A651F3}"/>
              </a:ext>
            </a:extLst>
          </p:cNvPr>
          <p:cNvSpPr>
            <a:spLocks noGrp="1"/>
          </p:cNvSpPr>
          <p:nvPr/>
        </p:nvSpPr>
        <p:spPr>
          <a:xfrm>
            <a:off x="685800" y="261937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75C400FF-FC73-4406-B0B3-58EB74A96036}"/>
              </a:ext>
            </a:extLst>
          </p:cNvPr>
          <p:cNvSpPr>
            <a:spLocks noGrp="1"/>
          </p:cNvSpPr>
          <p:nvPr/>
        </p:nvSpPr>
        <p:spPr>
          <a:xfrm>
            <a:off x="876300" y="273367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Consilier educație parentală</a:t>
            </a:r>
          </a:p>
        </p:txBody>
      </p:sp>
      <p:sp>
        <p:nvSpPr>
          <p:cNvPr id="14" name="Dreptunghi: colțuri rotunjite 13">
            <a:extLst>
              <a:ext uri="{FF2B5EF4-FFF2-40B4-BE49-F238E27FC236}">
                <a16:creationId xmlns:a16="http://schemas.microsoft.com/office/drawing/2014/main" id="{8880B830-BB88-4E2E-AC2B-171BA5E73379}"/>
              </a:ext>
            </a:extLst>
          </p:cNvPr>
          <p:cNvSpPr>
            <a:spLocks noGrp="1"/>
          </p:cNvSpPr>
          <p:nvPr/>
        </p:nvSpPr>
        <p:spPr>
          <a:xfrm>
            <a:off x="4305300" y="261937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FE83A5F0-9725-4953-95B4-AF67D9C38566}"/>
              </a:ext>
            </a:extLst>
          </p:cNvPr>
          <p:cNvSpPr>
            <a:spLocks noGrp="1"/>
          </p:cNvSpPr>
          <p:nvPr/>
        </p:nvSpPr>
        <p:spPr>
          <a:xfrm>
            <a:off x="4495800" y="273367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Coordonator remediale</a:t>
            </a:r>
          </a:p>
        </p:txBody>
      </p:sp>
      <p:sp>
        <p:nvSpPr>
          <p:cNvPr id="16" name="Dreptunghi: colțuri rotunjite 15">
            <a:extLst>
              <a:ext uri="{FF2B5EF4-FFF2-40B4-BE49-F238E27FC236}">
                <a16:creationId xmlns:a16="http://schemas.microsoft.com/office/drawing/2014/main" id="{6BE107D0-2B8B-4B3B-946D-3AA7353B2DD5}"/>
              </a:ext>
            </a:extLst>
          </p:cNvPr>
          <p:cNvSpPr>
            <a:spLocks noGrp="1"/>
          </p:cNvSpPr>
          <p:nvPr/>
        </p:nvSpPr>
        <p:spPr>
          <a:xfrm>
            <a:off x="7924800" y="261937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9C0932DD-DCBD-4C53-8B32-346040AACBAC}"/>
              </a:ext>
            </a:extLst>
          </p:cNvPr>
          <p:cNvSpPr>
            <a:spLocks noGrp="1"/>
          </p:cNvSpPr>
          <p:nvPr/>
        </p:nvSpPr>
        <p:spPr>
          <a:xfrm>
            <a:off x="8115300" y="273367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Experți programe remediale</a:t>
            </a:r>
          </a:p>
        </p:txBody>
      </p:sp>
      <p:sp>
        <p:nvSpPr>
          <p:cNvPr id="18" name="Dreptunghi: colțuri rotunjite 17">
            <a:extLst>
              <a:ext uri="{FF2B5EF4-FFF2-40B4-BE49-F238E27FC236}">
                <a16:creationId xmlns:a16="http://schemas.microsoft.com/office/drawing/2014/main" id="{E8779223-0B73-4990-8FBF-1826C4ACAAD6}"/>
              </a:ext>
            </a:extLst>
          </p:cNvPr>
          <p:cNvSpPr>
            <a:spLocks noGrp="1"/>
          </p:cNvSpPr>
          <p:nvPr/>
        </p:nvSpPr>
        <p:spPr>
          <a:xfrm>
            <a:off x="685800" y="38576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F966AB51-238E-4F94-9824-C2703BADFA33}"/>
              </a:ext>
            </a:extLst>
          </p:cNvPr>
          <p:cNvSpPr>
            <a:spLocks noGrp="1"/>
          </p:cNvSpPr>
          <p:nvPr/>
        </p:nvSpPr>
        <p:spPr>
          <a:xfrm>
            <a:off x="876300" y="39719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Experți monitorizare</a:t>
            </a:r>
          </a:p>
        </p:txBody>
      </p:sp>
      <p:sp>
        <p:nvSpPr>
          <p:cNvPr id="20" name="Dreptunghi: colțuri rotunjite 19">
            <a:extLst>
              <a:ext uri="{FF2B5EF4-FFF2-40B4-BE49-F238E27FC236}">
                <a16:creationId xmlns:a16="http://schemas.microsoft.com/office/drawing/2014/main" id="{94806249-4AD4-4FAB-8419-E7A9896560DB}"/>
              </a:ext>
            </a:extLst>
          </p:cNvPr>
          <p:cNvSpPr>
            <a:spLocks noGrp="1"/>
          </p:cNvSpPr>
          <p:nvPr/>
        </p:nvSpPr>
        <p:spPr>
          <a:xfrm>
            <a:off x="4305300" y="38576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AC54BC31-6D50-48BB-BFDF-38B1E85A9206}"/>
              </a:ext>
            </a:extLst>
          </p:cNvPr>
          <p:cNvSpPr>
            <a:spLocks noGrp="1"/>
          </p:cNvSpPr>
          <p:nvPr/>
        </p:nvSpPr>
        <p:spPr>
          <a:xfrm>
            <a:off x="4495800" y="39719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Expert grup țintă</a:t>
            </a:r>
          </a:p>
        </p:txBody>
      </p:sp>
      <p:sp>
        <p:nvSpPr>
          <p:cNvPr id="22" name="Dreptunghi: colțuri rotunjite 21">
            <a:extLst>
              <a:ext uri="{FF2B5EF4-FFF2-40B4-BE49-F238E27FC236}">
                <a16:creationId xmlns:a16="http://schemas.microsoft.com/office/drawing/2014/main" id="{EA10B961-438A-41BF-AA68-71424B9A92CA}"/>
              </a:ext>
            </a:extLst>
          </p:cNvPr>
          <p:cNvSpPr>
            <a:spLocks noGrp="1"/>
          </p:cNvSpPr>
          <p:nvPr/>
        </p:nvSpPr>
        <p:spPr>
          <a:xfrm>
            <a:off x="7924800" y="3857625"/>
            <a:ext cx="3238500" cy="838200"/>
          </a:xfrm>
          <a:prstGeom prst="roundRect">
            <a:avLst>
              <a:gd name="adj" fmla="val 9091"/>
            </a:avLst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124DE07B-020F-43CC-9E95-D6F972C65594}"/>
              </a:ext>
            </a:extLst>
          </p:cNvPr>
          <p:cNvSpPr>
            <a:spLocks noGrp="1"/>
          </p:cNvSpPr>
          <p:nvPr/>
        </p:nvSpPr>
        <p:spPr>
          <a:xfrm>
            <a:off x="8115300" y="3971925"/>
            <a:ext cx="285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Management proiect</a:t>
            </a:r>
          </a:p>
        </p:txBody>
      </p:sp>
      <p:sp>
        <p:nvSpPr>
          <p:cNvPr id="24" name="Dreptunghi: colțuri rotunjite 23">
            <a:extLst>
              <a:ext uri="{FF2B5EF4-FFF2-40B4-BE49-F238E27FC236}">
                <a16:creationId xmlns:a16="http://schemas.microsoft.com/office/drawing/2014/main" id="{36115D57-5BF5-4026-86B6-05B65AE568B6}"/>
              </a:ext>
            </a:extLst>
          </p:cNvPr>
          <p:cNvSpPr>
            <a:spLocks noGrp="1"/>
          </p:cNvSpPr>
          <p:nvPr/>
        </p:nvSpPr>
        <p:spPr>
          <a:xfrm>
            <a:off x="4095750" y="5286375"/>
            <a:ext cx="4000500" cy="590550"/>
          </a:xfrm>
          <a:prstGeom prst="roundRect">
            <a:avLst>
              <a:gd name="adj" fmla="val 12903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00966910-65DD-4AB2-B582-E9AAD3598688}"/>
              </a:ext>
            </a:extLst>
          </p:cNvPr>
          <p:cNvSpPr>
            <a:spLocks noGrp="1"/>
          </p:cNvSpPr>
          <p:nvPr/>
        </p:nvSpPr>
        <p:spPr>
          <a:xfrm>
            <a:off x="4286250" y="5381625"/>
            <a:ext cx="3619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123B5D"/>
                </a:solidFill>
              </a:defRPr>
            </a:pPr>
            <a:r>
              <a:rPr sz="1350" b="1">
                <a:solidFill>
                  <a:srgbClr val="123B5D"/>
                </a:solidFill>
              </a:rPr>
              <a:t>OBIECTIV COMUN: menținerea elevilor în educație</a:t>
            </a:r>
          </a:p>
        </p:txBody>
      </p:sp>
    </p:spTree>
    <p:extLst>
      <p:ext uri="{BB962C8B-B14F-4D97-AF65-F5344CB8AC3E}">
        <p14:creationId xmlns:p14="http://schemas.microsoft.com/office/powerpoint/2010/main" val="50075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-title">
            <a:extLst>
              <a:ext uri="{FF2B5EF4-FFF2-40B4-BE49-F238E27FC236}">
                <a16:creationId xmlns:a16="http://schemas.microsoft.com/office/drawing/2014/main" id="{617604D3-7F1A-4564-B093-244B5CD65766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Posturile locale sunt distribuite pe patru zone de intervenție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BF512DA5-E220-4A4F-8F16-ED0CAC190FFD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F7405522-03F8-47D7-8CF4-43D77C9B5C1C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17F2271D-D581-4B8C-8F62-99FB2E134F6C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03</a:t>
            </a:r>
          </a:p>
        </p:txBody>
      </p:sp>
      <p:sp>
        <p:nvSpPr>
          <p:cNvPr id="5" name="Dreptunghi: colțuri rotunjite 4">
            <a:extLst>
              <a:ext uri="{FF2B5EF4-FFF2-40B4-BE49-F238E27FC236}">
                <a16:creationId xmlns:a16="http://schemas.microsoft.com/office/drawing/2014/main" id="{D89B1335-7933-4234-A116-084A87320C67}"/>
              </a:ext>
            </a:extLst>
          </p:cNvPr>
          <p:cNvSpPr>
            <a:spLocks noGrp="1"/>
          </p:cNvSpPr>
          <p:nvPr/>
        </p:nvSpPr>
        <p:spPr>
          <a:xfrm>
            <a:off x="685800" y="1476375"/>
            <a:ext cx="5048250" cy="1619250"/>
          </a:xfrm>
          <a:prstGeom prst="roundRect">
            <a:avLst>
              <a:gd name="adj" fmla="val 4706"/>
            </a:avLst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A70B116F-50C3-46FB-A727-E4C45DEAFF7D}"/>
              </a:ext>
            </a:extLst>
          </p:cNvPr>
          <p:cNvSpPr>
            <a:spLocks noGrp="1"/>
          </p:cNvSpPr>
          <p:nvPr/>
        </p:nvSpPr>
        <p:spPr>
          <a:xfrm>
            <a:off x="923925" y="1666875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RELAȚIA CU BENEFICIARII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E667F45E-0925-4C54-AF96-A5EC179153CF}"/>
              </a:ext>
            </a:extLst>
          </p:cNvPr>
          <p:cNvSpPr>
            <a:spLocks noGrp="1"/>
          </p:cNvSpPr>
          <p:nvPr/>
        </p:nvSpPr>
        <p:spPr>
          <a:xfrm>
            <a:off x="1019175" y="2124075"/>
            <a:ext cx="438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3 facilitatori locali</a:t>
            </a:r>
          </a:p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1 expert grup țintă</a:t>
            </a:r>
          </a:p>
        </p:txBody>
      </p:sp>
      <p:sp>
        <p:nvSpPr>
          <p:cNvPr id="8" name="Dreptunghi: colțuri rotunjite 7">
            <a:extLst>
              <a:ext uri="{FF2B5EF4-FFF2-40B4-BE49-F238E27FC236}">
                <a16:creationId xmlns:a16="http://schemas.microsoft.com/office/drawing/2014/main" id="{7EE85103-171A-41F4-B202-EA4C324C08A6}"/>
              </a:ext>
            </a:extLst>
          </p:cNvPr>
          <p:cNvSpPr>
            <a:spLocks noGrp="1"/>
          </p:cNvSpPr>
          <p:nvPr/>
        </p:nvSpPr>
        <p:spPr>
          <a:xfrm>
            <a:off x="6115050" y="1476375"/>
            <a:ext cx="5048250" cy="1619250"/>
          </a:xfrm>
          <a:prstGeom prst="roundRect">
            <a:avLst>
              <a:gd name="adj" fmla="val 4706"/>
            </a:avLst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EBCE09C5-CA32-4A20-A53B-E7B98E242EB4}"/>
              </a:ext>
            </a:extLst>
          </p:cNvPr>
          <p:cNvSpPr>
            <a:spLocks noGrp="1"/>
          </p:cNvSpPr>
          <p:nvPr/>
        </p:nvSpPr>
        <p:spPr>
          <a:xfrm>
            <a:off x="6353175" y="1666875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SPRIJIN PSIHOSOCIAL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BB3F86F6-AB0A-4895-A8E5-E9BCBA29E149}"/>
              </a:ext>
            </a:extLst>
          </p:cNvPr>
          <p:cNvSpPr>
            <a:spLocks noGrp="1"/>
          </p:cNvSpPr>
          <p:nvPr/>
        </p:nvSpPr>
        <p:spPr>
          <a:xfrm>
            <a:off x="6448425" y="2124075"/>
            <a:ext cx="438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4 consilieri psiho-sociali</a:t>
            </a:r>
          </a:p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2 experți mentorat</a:t>
            </a:r>
          </a:p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1 consilier educație parentală</a:t>
            </a:r>
          </a:p>
        </p:txBody>
      </p:sp>
      <p:sp>
        <p:nvSpPr>
          <p:cNvPr id="11" name="Dreptunghi: colțuri rotunjite 10">
            <a:extLst>
              <a:ext uri="{FF2B5EF4-FFF2-40B4-BE49-F238E27FC236}">
                <a16:creationId xmlns:a16="http://schemas.microsoft.com/office/drawing/2014/main" id="{C403DD2B-015B-4397-88EB-95A38D26E98C}"/>
              </a:ext>
            </a:extLst>
          </p:cNvPr>
          <p:cNvSpPr>
            <a:spLocks noGrp="1"/>
          </p:cNvSpPr>
          <p:nvPr/>
        </p:nvSpPr>
        <p:spPr>
          <a:xfrm>
            <a:off x="685800" y="3476625"/>
            <a:ext cx="5048250" cy="1619250"/>
          </a:xfrm>
          <a:prstGeom prst="roundRect">
            <a:avLst>
              <a:gd name="adj" fmla="val 4706"/>
            </a:avLst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883005F3-0E87-4E62-8B34-8B7F51223068}"/>
              </a:ext>
            </a:extLst>
          </p:cNvPr>
          <p:cNvSpPr>
            <a:spLocks noGrp="1"/>
          </p:cNvSpPr>
          <p:nvPr/>
        </p:nvSpPr>
        <p:spPr>
          <a:xfrm>
            <a:off x="923925" y="3667125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PROGRAME REMEDIALE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27A952E4-6AAD-4D8E-8C0B-9021487B8D17}"/>
              </a:ext>
            </a:extLst>
          </p:cNvPr>
          <p:cNvSpPr>
            <a:spLocks noGrp="1"/>
          </p:cNvSpPr>
          <p:nvPr/>
        </p:nvSpPr>
        <p:spPr>
          <a:xfrm>
            <a:off x="1019175" y="4124325"/>
            <a:ext cx="438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1 coordonator</a:t>
            </a:r>
          </a:p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12 experți programe remediale</a:t>
            </a:r>
          </a:p>
        </p:txBody>
      </p:sp>
      <p:sp>
        <p:nvSpPr>
          <p:cNvPr id="14" name="Dreptunghi: colțuri rotunjite 13">
            <a:extLst>
              <a:ext uri="{FF2B5EF4-FFF2-40B4-BE49-F238E27FC236}">
                <a16:creationId xmlns:a16="http://schemas.microsoft.com/office/drawing/2014/main" id="{07FCA510-F3A0-4145-8B25-5CCD66CD2049}"/>
              </a:ext>
            </a:extLst>
          </p:cNvPr>
          <p:cNvSpPr>
            <a:spLocks noGrp="1"/>
          </p:cNvSpPr>
          <p:nvPr/>
        </p:nvSpPr>
        <p:spPr>
          <a:xfrm>
            <a:off x="6115050" y="3476625"/>
            <a:ext cx="5048250" cy="1619250"/>
          </a:xfrm>
          <a:prstGeom prst="roundRect">
            <a:avLst>
              <a:gd name="adj" fmla="val 4706"/>
            </a:avLst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080D9DD1-8871-40D4-83D8-3D16DAB00A32}"/>
              </a:ext>
            </a:extLst>
          </p:cNvPr>
          <p:cNvSpPr>
            <a:spLocks noGrp="1"/>
          </p:cNvSpPr>
          <p:nvPr/>
        </p:nvSpPr>
        <p:spPr>
          <a:xfrm>
            <a:off x="6353175" y="3667125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MONITORIZARE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E37979C4-3F1B-4DAA-B737-57CC98F52F30}"/>
              </a:ext>
            </a:extLst>
          </p:cNvPr>
          <p:cNvSpPr>
            <a:spLocks noGrp="1"/>
          </p:cNvSpPr>
          <p:nvPr/>
        </p:nvSpPr>
        <p:spPr>
          <a:xfrm>
            <a:off x="6448425" y="4124325"/>
            <a:ext cx="438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2 experți monitorizare</a:t>
            </a:r>
          </a:p>
          <a:p>
            <a:pPr algn="ctr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pentru A2.1 și A5.1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4E6565C7-5388-4B9C-82E3-A9B01556CFC3}"/>
              </a:ext>
            </a:extLst>
          </p:cNvPr>
          <p:cNvSpPr>
            <a:spLocks noGrp="1"/>
          </p:cNvSpPr>
          <p:nvPr/>
        </p:nvSpPr>
        <p:spPr>
          <a:xfrm>
            <a:off x="2095500" y="5572125"/>
            <a:ext cx="800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5E7180"/>
                </a:solidFill>
              </a:defRPr>
            </a:pPr>
            <a:r>
              <a:rPr sz="1275" b="1">
                <a:solidFill>
                  <a:srgbClr val="5E7180"/>
                </a:solidFill>
              </a:rPr>
              <a:t>Numărul și norma exactă se confirmă prin anunțul aferent fiecărei selecții.</a:t>
            </a:r>
          </a:p>
        </p:txBody>
      </p:sp>
    </p:spTree>
    <p:extLst>
      <p:ext uri="{BB962C8B-B14F-4D97-AF65-F5344CB8AC3E}">
        <p14:creationId xmlns:p14="http://schemas.microsoft.com/office/powerpoint/2010/main" val="130808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A5CF50CE-E8D0-4E04-98DC-001716A3E8AB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Facilitator local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1A56F12F-CD4F-4B5B-B2DC-FAE5C3AC7D55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B0085FE9-2FCD-43A1-8FB4-0E694ECFDDDD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A1.1 și A4.1 · legătura dintre proiect, școală, elev și familie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477B72D1-8AD1-4606-8FB3-12B81B9FBD8C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1D888210-0169-4434-BB03-0FD853CC279F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04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49F249CD-E99F-49EF-B07E-116D1BD1E346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39C3D"/>
                </a:solidFill>
              </a:defRPr>
            </a:pPr>
            <a:r>
              <a:rPr sz="1650" b="1">
                <a:solidFill>
                  <a:srgbClr val="F39C3D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D0A06899-BE37-4174-9DEE-E7F6A777094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F39C3D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5EFBEA-5B07-406C-BE46-993FBE37FE41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734F185D-7BB0-47DC-86B5-2A890553B92E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8E41ADA1-8D66-4963-9ADD-96E8A76F5B8B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medii – cerință minimă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43A317-DCBB-4632-8D47-6EA86F7D08C1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00B7338A-9306-47DF-8FD1-A139109E6761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DA47578E-FA84-4814-A66B-2B390DEF2977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Experiență cu elevi, familii sau comunități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6089C4-A79F-4599-8633-8FE66C4B68F6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D480BC31-C615-42BA-BA8D-9797F36CE665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3764D281-19A2-47E9-BE2B-79163FB7C8E0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proiecte educaționale ori sociale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D2E7ED-20AA-4FB0-98C4-7FCA63DFD89B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2B09D2AA-8041-4BAC-9B84-7E018101446A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779CAFC9-9728-4456-830B-E557C2CFCEC7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Abilități foarte bune de comunicare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BAE00A-936A-4B3B-B162-1EE3884B9D94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41F18AFE-978F-493B-AAD9-8E1AF2B6A86B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04878E39-F293-4C54-B67E-84C6E5AE19DC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Utilizare Word, Excel, e-mail și formulare online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2BA8A1A2-8411-4A9A-AF7E-9DE3D1C47701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E761DB40-8E79-489A-8CEB-4E0915FE39E1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57E39BC-17E5-4F53-9775-FC7476171EC5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F2D9E60F-DE0A-4EA7-9032-6761A2C25967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8E40278F-7C51-4809-A3BD-2ED9E7896600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Informează elevii și părinții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D463364-9376-4B46-9BB5-088A841FAFA4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70495AAB-62B5-4E13-BF0F-D55DE619E6E7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26EF89D6-7083-45B4-B878-141988CE75D3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Sprijină întocmirea dosarelor de grup țintă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36887F3-C1B6-47D8-B905-021B3E0AA214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23CBED7B-6668-4320-8736-07755E7783CC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3F647C8E-B849-43D6-8A09-560FD0E97AFC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Menține legătura cu școlile și familiile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E6ED743-270E-4171-97CB-4CA6B16970DD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CCE33F86-FA67-451B-AB25-BE7CD1A24C98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74018992-097E-4588-A8E3-21D92DEF5370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Monitorizează participarea beneficiarilor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611A95D-EDC3-4D93-806E-C6B66664ECFB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091B6F04-3687-4510-BA14-EEC37F8A9D09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267667D0-3390-4FE5-BB35-0DC64654D79F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Semnalează absenteismul și situațiile de risc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4820137F-8B03-4F96-9139-2C314E7EFF5B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6A21CDC9-F585-41B5-9CF7-FF0D81ECBA3D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2 posturi pentru A1.1 și 1 post pentru A4.1, la nivelul fiecărui proiect</a:t>
            </a:r>
          </a:p>
        </p:txBody>
      </p:sp>
    </p:spTree>
    <p:extLst>
      <p:ext uri="{BB962C8B-B14F-4D97-AF65-F5344CB8AC3E}">
        <p14:creationId xmlns:p14="http://schemas.microsoft.com/office/powerpoint/2010/main" val="192944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C7B4B763-AEF4-4DBD-96A4-9370F4760C18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Consilier psiho-social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1347A431-87C5-4978-B535-82124F5433D2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9F18E83A-9771-4830-946E-210D7FB87099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A2.1 și A5.1 · evaluare, consiliere și prevenirea abandonului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D6C1412B-52BA-4769-AF7E-78E1380B478D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B79A1117-DDFA-4E29-BB2D-521DBAF14DED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05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D31344BF-0C49-4591-9FE9-76F89EF3B1BE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A398"/>
                </a:solidFill>
              </a:defRPr>
            </a:pPr>
            <a:r>
              <a:rPr sz="1650" b="1">
                <a:solidFill>
                  <a:srgbClr val="17A398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D88FE34E-D52A-4450-85C1-746D92943200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835F07-F7CE-4817-B118-A5CD2FF6A3C3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4BA3063C-9B79-47F2-8584-FB015E3AB2E5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1B93D54F-2438-48C8-91E2-9A9F409523B9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superioare în psihologie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0039A7-B9AF-435A-9A3D-8E73A9CEF338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4BF1C4A5-4260-4A88-BAFE-B2CAD95BCC68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87BECA1C-9901-49E6-8567-7C880B7090C3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Atestat de liberă practică pentru consiliere psihologică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AA33B81-ECE4-4111-AE29-8EB0269C948C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792B54B-DE7F-4AFC-A148-D6A399B36B23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7D914E14-F921-42E5-B806-BEC40AFAA2B8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Experiență relevantă în consiliere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D9230D7-A63E-4150-85AC-18A014419C14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83150CCA-B02D-4349-BEB4-B221C64695B2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224EB1EA-5F01-4B08-A077-BEEAA385C933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lucru cu adolescenți și familii vulnerabile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8EA362B-944D-4836-820C-A471545662AA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17A398"/>
          </a:solidFill>
          <a:ln w="9525">
            <a:solidFill>
              <a:srgbClr val="17A398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C056A7C7-E2FC-467F-83DC-27CC3518975C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E653D7C8-C392-4209-8884-6FA67E0F3FA3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Cunoașterea confidențialității și protecției datelor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57625645-D7A7-478A-93ED-BB9D11778996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E34BF306-7A6E-4605-B21A-F2DEAEAD8702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D8EC838-4D9D-4FDE-92E0-3DF8C04AC817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2D543EBD-239F-42EE-859D-AFC11A23CCB2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295F577D-1BB6-49CC-BD29-B5284854EEB4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Evaluează nevoile psihopedagogice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7C1470F-0D33-4C54-B80A-3BCDFDF1FE02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0170C143-5928-43FB-A2FE-E251DAED14C5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D52CF153-671B-4CD1-BF62-C931F069C5FB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Realizează consiliere individuală și de grup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5C79E3A-FE98-4A0C-B98E-2D7F54487586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3E27396B-A519-4891-8FF2-2964B14A9273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58DF179D-7DC4-473E-902C-80B3CCC5B87C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Identifică situațiile de risc educațional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75DF989-374A-49C3-A270-BC185D68FE7D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BB00B223-0E6A-4938-92DD-DC10F1E2A95E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663709CA-CD90-449A-BC56-EE7CECCE0524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Propune și documentează planurile de intervenție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E15C517-D526-49DA-B400-4F498E5914D2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3C303A00-0502-4736-914F-E67EB25A2B44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82104F97-B66B-42F8-ACAF-B2887B4D3175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Colaborează cu familia, școala și experții proiectului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E85C8BCA-21C7-4081-BD46-BF241EE4DD01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899DCBF2-935C-4F30-8D89-1F196B574A21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2 posturi în A2.1 și 2 posturi în A5.1, la nivelul fiecărui proiect</a:t>
            </a:r>
          </a:p>
        </p:txBody>
      </p:sp>
    </p:spTree>
    <p:extLst>
      <p:ext uri="{BB962C8B-B14F-4D97-AF65-F5344CB8AC3E}">
        <p14:creationId xmlns:p14="http://schemas.microsoft.com/office/powerpoint/2010/main" val="101846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F4184017-CB88-4345-8C79-B8DD1624DC38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Expert mentorat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EBD9CF3A-F49A-4FB1-BB74-51E436FEA31C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8D999889-6478-4686-905D-10BF7AD5EC64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A2.1 · mentorat și dezvoltare personală pentru elevii ÎPT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CD47A67D-5CC7-477B-A472-71CD98ADE545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8AF0877A-4D0A-4DEC-AAF2-4068E833BF42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06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20EC7D55-584C-47BF-87EF-57B426569586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67B346"/>
                </a:solidFill>
              </a:defRPr>
            </a:pPr>
            <a:r>
              <a:rPr sz="1650" b="1">
                <a:solidFill>
                  <a:srgbClr val="67B346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78ADDE77-D3AD-421B-9E4C-9CE15A9A612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67B346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BF940AB-B843-4065-BB02-DD82096610DE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8F3CEB43-31FE-4725-AB43-A35086388FDD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A439D751-81EC-4974-A899-2840D95461C1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medii – cerință minimă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762498-F424-4A61-9F3E-FEBCF5420606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93B9E382-6B2A-4EF1-A5AD-AA7E6818983B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43972100-6427-42F6-A485-98B6488F88F0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Experiență cu elevi, familii sau comunități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8C4373-AB77-4E76-94E3-0D3720949333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0E3B1582-EFEA-407E-BFC1-5239847C6A4B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E0317821-4A2F-43C2-98B8-9A3725D330EE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proiecte educaționale ori sociale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C269048-7888-459D-8AFD-420300B090D5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0B54B503-F0E1-4378-9CDD-CF27E25494EB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DE80BAFE-40D0-48E3-B5F2-074EB10BDC8A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Cunoașterea lucrului cu minorii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BC77B1C-581E-4B04-A9D4-6381E12314FA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22531E5B-325A-4C18-ADAB-688985656D7B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F7B9675A-F3BE-468B-B5DF-3EB7449009CA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Competențe digitale și de raportare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548C734F-FD50-41BB-8C8C-F1AB5AD820FF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C4DA4836-112D-4ECD-81FF-A537A02D5E9D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77F881-5886-4EB3-A2D7-C0CE8F76C6ED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9141C884-10B0-4A27-9720-A0DF52786EBA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919EEBD3-99DD-4847-AB47-4B6C678D2C7E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Susține sesiuni de mentorat de grup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D1FF757-9EC6-445A-A6BE-85EAF999AC5C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171A8694-FCCF-4A77-A5AB-9EDA88C06093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B6C1BC0B-A5E6-4ABA-9552-553D48B5FBB1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Dezvoltă încrederea, comunicarea și reziliența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437EAA1-C558-4A19-B00F-A3A9A01029BE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1BD68351-B4F7-46A6-BAE2-76D3BC49333D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16E3D949-43A3-450C-92F2-EEFF1A9F90E2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Organizează ateliere pentru incluziune și diversitate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D61B08D-5030-4866-9533-D6082977C91E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7AC6277F-88B9-40D0-9683-8546186C9B7F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F73AF2EE-C42E-4C2C-AE54-FA1F1DB97041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Monitorizează participarea și progresul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E89BA8C-3503-496D-BB0B-552F8D13B2D2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5C2056E6-01BC-494F-8267-EFF35ED9DA5C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C80E923E-32B6-4D23-BA49-E344BA4BFF76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Colaborează cu părinții, consilierul și cadrele didactice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9347596D-E491-46FD-AFE8-E477F1C9F468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8314031E-1411-4647-BD76-5BDC2B90B6A1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2 posturi · 21 ore/lună · 34 luni, la nivelul fiecărui proiect</a:t>
            </a:r>
          </a:p>
        </p:txBody>
      </p:sp>
    </p:spTree>
    <p:extLst>
      <p:ext uri="{BB962C8B-B14F-4D97-AF65-F5344CB8AC3E}">
        <p14:creationId xmlns:p14="http://schemas.microsoft.com/office/powerpoint/2010/main" val="196109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0F4358FF-B4E1-4DF5-9DE0-DCFBE5A4A895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Consilier educație parentală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2DF066E8-8180-41C3-A034-11DF2EDCA089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14D4B8FD-925E-4DA0-812A-84012D5749FB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A4.2 · sprijin pentru părinți și climat familial favorabil educației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47D8FAB8-98FA-41D9-B980-13CEE964BB9D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E1D3E52-CEC4-49BE-BDBB-B5F10ED6F7F6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07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4054FAAA-18C3-446B-996C-E05CDACEA3AD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76B87"/>
                </a:solidFill>
              </a:defRPr>
            </a:pPr>
            <a:r>
              <a:rPr sz="1650" b="1">
                <a:solidFill>
                  <a:srgbClr val="176B87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E87426CE-3CF8-42AE-A270-E4F08DBB9E0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176B87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16455B-5B02-4017-A991-2D430B72C5EF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2D35F94A-CB7A-4F55-8303-29F5A2557A30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B94EB918-9529-4480-87C1-C8C6591BEAA8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superioare în psihologie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FA019B2-5129-4AF6-BCCA-F20D55EAA9C5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A17716C2-960E-4B45-B0EA-515020689C4B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E4B52BBA-E881-49F0-B16D-309E125A75BF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Atestat de liberă practică pentru consiliere psihologică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19AFF0-E3C6-49B0-A6D4-30FA0C896279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F0754461-9FFC-4448-BABA-4E1CF8059AD5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483B6671-2376-49F1-BA4A-B23F1CFB3B1F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Experiență relevantă în consiliere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8AAB9E0-93E9-42B6-9651-81E6A368A8C2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7F3D4BB8-3C80-4802-8392-D75EF6C3E073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C0517D25-CEFB-4015-AFE4-4E93CCD14EB9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familii vulnerabile și proiecte educaționale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4FE3822-242A-4E00-97E1-6FAC075735F8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176B87"/>
          </a:solidFill>
          <a:ln w="9525">
            <a:solidFill>
              <a:srgbClr val="176B87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A0D0F333-EAF7-4DC8-834F-DA9B1AEE5DD8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92B63A8A-D841-4BA4-A0DA-BDD41A50A847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Cunoașterea serviciilor educaționale și sociale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AC0127F-9343-491C-8F49-D36C581BBC58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C07B63E3-08C7-4A5E-AC13-1497C77D7545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40F61F1-2E0C-42E0-828D-25EAF43436C2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4B477C8F-3452-48AB-A2F4-34E2701809DD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06425CB7-14DD-4AC4-A3F5-C43541F76CD7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Evaluează nevoile familiilor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B80933D-6BDB-4F90-88C0-F423442FCE5A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06DA3FFE-845B-4AE0-AD32-CF9C18471695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818AFC82-F5C3-47E7-9946-D2C226157B6C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Elaborează planuri individualizate de suport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E70B61-B215-48BE-AD43-349F6501E84B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76202A97-7F69-4D79-9EE9-C3AAE4508D32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F088F05B-DCB2-47A2-B085-D1A6125EE29E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Desfășoară consiliere și „Școala părinților”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4EA62D3-53ED-4DA4-BA5C-7DFF455E3C85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E10C8DE0-F864-43FC-B993-4AC6F0369841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FD394BA1-4A1C-4555-B171-0DB8461BE529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Coordonează grupuri de suport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7527B08-F5AA-44F1-B29E-D2D52FEC292D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FA783E6C-1EFC-4253-BC2F-180171565D37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C611AE55-217A-47F6-8542-CB9C8B4C1194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Monitorizează progresul și întocmește rapoarte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D14FA253-7B07-40BC-80F8-3BB585154806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18C97C51-5B99-4446-9FBC-882BBE5DDFB9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1 post · 42 ore/lună · 32 luni, la nivelul fiecărui proiect</a:t>
            </a:r>
          </a:p>
        </p:txBody>
      </p:sp>
    </p:spTree>
    <p:extLst>
      <p:ext uri="{BB962C8B-B14F-4D97-AF65-F5344CB8AC3E}">
        <p14:creationId xmlns:p14="http://schemas.microsoft.com/office/powerpoint/2010/main" val="34959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3F16E9F5-0BCB-4C78-8C7F-F6429303EC31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Coordonator programe remediale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551F1917-787E-4FF6-93BA-28D5A77E1EB9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A75AF390-4B41-4805-8DD5-2998894CC8D9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A5.1 · organizarea și supervizarea programelor de citire, matematică și științe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6F16AEF6-AA1E-44C3-930F-771796E3F729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AC3A521B-E9D6-4422-A161-39A6EB145877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08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A997B1EF-53C8-4C5E-A7EA-2B268388BF9A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39C3D"/>
                </a:solidFill>
              </a:defRPr>
            </a:pPr>
            <a:r>
              <a:rPr sz="1650" b="1">
                <a:solidFill>
                  <a:srgbClr val="F39C3D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2F9F27AC-F629-4665-AB3A-6DF316367E28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F39C3D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BBAA1F-9CB1-449E-A0A5-ECF348E6A713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AEAE93B8-B72D-403C-804B-364C0EA5450F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BE027682-24FE-4834-8D2F-74F7F4D84BEC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superioare în domeniul educațional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ACCEE2E-9B07-4458-B768-25B2113B3C9A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B90304A-53AA-4197-9772-D7AF59660E09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E24F0DF4-A902-4C85-8E77-D14933C297E2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Calificare didactică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2A3D20A-85AA-4AC7-8626-748FBFD01D41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8D8D3FCD-C481-4C4A-923A-51D1F5F4A1F8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AF6A027B-61AC-49AF-81B8-55429DEE44C4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Minimum 3 ani experiență didactică sau de coordonare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81188B7-DD32-4A22-9B3E-EDE5F3001CBE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C4537699-1D59-42D3-9484-F5A3F3BF0B9E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3974040A-A88D-4F3D-A3F4-945682C2D2E9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educație incluzivă și proiecte nerambursabile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0A265A1-6170-4284-A31C-A08D16EB626C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F39C3D"/>
          </a:solidFill>
          <a:ln w="9525">
            <a:solidFill>
              <a:srgbClr val="F39C3D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90F84E8E-87A6-4970-B131-F59CFF329524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8CAAECEF-237D-4261-8886-8285BAF3DE7A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Competențe de evaluare și proiectare curriculară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11C42757-EA1A-4798-9714-59349DEC9980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5C04FB3A-7F69-4D6F-B58D-7BE55C35547E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30800DB-5B96-4A46-9643-114B6C72FC84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5CD24592-53F9-4017-9A83-DA453F61DBED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01B7EFB1-931F-4D06-B902-4633961FB5D2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Planifică programul și constituie grupele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FF04DBA-8A0F-44C3-8598-93F0A17A85E5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2055296A-FE15-4745-8018-9E729E4B3C88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1B5E4B2E-E025-4DB2-A7BA-6352DC6C345F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Stabilește instrumentele de evaluare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04F6EB9-F258-4D81-88AD-AFF2B311C6DE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25F26AE2-39A6-4B30-878A-7B76301CDCA1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FC05099A-83B1-4235-8B1C-B3827CDC4F13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Coordonează cei 12 experți remediali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99E7D30-1FDC-463B-B780-DE63ECD809D3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0623D65E-5E82-4B33-A564-3C260D0A3B50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777BAB43-07FB-4ACC-BAF2-82D3E0AF6DFC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Supervizează calitatea activităților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8C0F13D-DCE4-417F-8ECA-0B554C34AB47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46E6A3EB-4A22-4901-B5DA-38B22D54D827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E424AE04-8FB2-426E-B3C2-ED2A6BCA05A4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Analizează progresul și raportează rezultatele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7793DC19-D1B9-4C69-9489-8FE9B276A909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E817CD58-355E-44CC-B547-1404F1871E3B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1 post · 21 ore/lună · 28 luni, la nivelul fiecărui proiect</a:t>
            </a:r>
          </a:p>
        </p:txBody>
      </p:sp>
    </p:spTree>
    <p:extLst>
      <p:ext uri="{BB962C8B-B14F-4D97-AF65-F5344CB8AC3E}">
        <p14:creationId xmlns:p14="http://schemas.microsoft.com/office/powerpoint/2010/main" val="195768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-title">
            <a:extLst>
              <a:ext uri="{FF2B5EF4-FFF2-40B4-BE49-F238E27FC236}">
                <a16:creationId xmlns:a16="http://schemas.microsoft.com/office/drawing/2014/main" id="{8DE4E0E5-3267-4FFF-9DC9-D2D9753DDD00}"/>
              </a:ext>
            </a:extLst>
          </p:cNvPr>
          <p:cNvSpPr>
            <a:spLocks noGrp="1"/>
          </p:cNvSpPr>
          <p:nvPr/>
        </p:nvSpPr>
        <p:spPr>
          <a:xfrm>
            <a:off x="647700" y="36195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23B5D"/>
                </a:solidFill>
              </a:defRPr>
            </a:pPr>
            <a:r>
              <a:rPr sz="2700" b="1">
                <a:solidFill>
                  <a:srgbClr val="123B5D"/>
                </a:solidFill>
              </a:rPr>
              <a:t>Expert programe remediale</a:t>
            </a:r>
          </a:p>
        </p:txBody>
      </p:sp>
      <p:sp>
        <p:nvSpPr>
          <p:cNvPr id="2" name="Dreptunghi 1">
            <a:extLst>
              <a:ext uri="{FF2B5EF4-FFF2-40B4-BE49-F238E27FC236}">
                <a16:creationId xmlns:a16="http://schemas.microsoft.com/office/drawing/2014/main" id="{9C073062-C594-4634-B7CB-068EA8CDF475}"/>
              </a:ext>
            </a:extLst>
          </p:cNvPr>
          <p:cNvSpPr>
            <a:spLocks noGrp="1"/>
          </p:cNvSpPr>
          <p:nvPr/>
        </p:nvSpPr>
        <p:spPr>
          <a:xfrm>
            <a:off x="647700" y="1028700"/>
            <a:ext cx="819150" cy="47625"/>
          </a:xfrm>
          <a:prstGeom prst="rect">
            <a:avLst/>
          </a:prstGeom>
          <a:solidFill>
            <a:srgbClr val="17A398"/>
          </a:solidFill>
          <a:ln w="0">
            <a:noFill/>
            <a:prstDash val="solid"/>
          </a:ln>
        </p:spPr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52821EAF-5AEE-4A8E-AB8B-9B7EB34D0060}"/>
              </a:ext>
            </a:extLst>
          </p:cNvPr>
          <p:cNvSpPr>
            <a:spLocks noGrp="1"/>
          </p:cNvSpPr>
          <p:nvPr/>
        </p:nvSpPr>
        <p:spPr>
          <a:xfrm>
            <a:off x="1676400" y="895350"/>
            <a:ext cx="942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5E7180"/>
                </a:solidFill>
              </a:defRPr>
            </a:pPr>
            <a:r>
              <a:rPr sz="1200" b="0">
                <a:solidFill>
                  <a:srgbClr val="5E7180"/>
                </a:solidFill>
              </a:rPr>
              <a:t>A5.1 · recuperarea decalajelor la citire, matematică și științe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FDE6DFEE-D9AB-44F4-BB93-E2F90AF0C5A6}"/>
              </a:ext>
            </a:extLst>
          </p:cNvPr>
          <p:cNvSpPr>
            <a:spLocks noGrp="1"/>
          </p:cNvSpPr>
          <p:nvPr/>
        </p:nvSpPr>
        <p:spPr>
          <a:xfrm>
            <a:off x="647700" y="6496050"/>
            <a:ext cx="7239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5E7180"/>
                </a:solidFill>
              </a:defRPr>
            </a:pPr>
            <a:r>
              <a:rPr sz="975" b="0">
                <a:solidFill>
                  <a:srgbClr val="5E7180"/>
                </a:solidFill>
              </a:rPr>
              <a:t>Selecția experților · proiecte educaționale ÎPT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D827C19-E0E8-48A2-B3C9-852EF4CB7DBE}"/>
              </a:ext>
            </a:extLst>
          </p:cNvPr>
          <p:cNvSpPr>
            <a:spLocks noGrp="1"/>
          </p:cNvSpPr>
          <p:nvPr/>
        </p:nvSpPr>
        <p:spPr>
          <a:xfrm>
            <a:off x="11087100" y="6477000"/>
            <a:ext cx="457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5E7180"/>
                </a:solidFill>
              </a:defRPr>
            </a:pPr>
            <a:r>
              <a:rPr sz="975" b="1">
                <a:solidFill>
                  <a:srgbClr val="5E7180"/>
                </a:solidFill>
              </a:rPr>
              <a:t>09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E31A7EEA-3727-4DE8-B993-0B09A9862D98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67B346"/>
                </a:solidFill>
              </a:defRPr>
            </a:pPr>
            <a:r>
              <a:rPr sz="1650" b="1">
                <a:solidFill>
                  <a:srgbClr val="67B346"/>
                </a:solidFill>
              </a:rPr>
              <a:t>CERINȚE PENTRU CANDIDATURĂ</a:t>
            </a:r>
          </a:p>
        </p:txBody>
      </p:sp>
      <p:sp>
        <p:nvSpPr>
          <p:cNvPr id="7" name="Dreptunghi 6">
            <a:extLst>
              <a:ext uri="{FF2B5EF4-FFF2-40B4-BE49-F238E27FC236}">
                <a16:creationId xmlns:a16="http://schemas.microsoft.com/office/drawing/2014/main" id="{86EF4C70-FC8F-4E0C-920E-9E03A7BC3461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762500" cy="38100"/>
          </a:xfrm>
          <a:prstGeom prst="rect">
            <a:avLst/>
          </a:prstGeom>
          <a:solidFill>
            <a:srgbClr val="67B346"/>
          </a:solidFill>
          <a:ln w="0">
            <a:noFill/>
            <a:prstDash val="solid"/>
          </a:ln>
        </p:spPr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B94DFEC-7189-43BA-8684-EBABDF069A3D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CCAAA094-77B0-45E1-9C4B-552815EAF0B9}"/>
              </a:ext>
            </a:extLst>
          </p:cNvPr>
          <p:cNvSpPr>
            <a:spLocks noGrp="1"/>
          </p:cNvSpPr>
          <p:nvPr/>
        </p:nvSpPr>
        <p:spPr>
          <a:xfrm>
            <a:off x="68580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36472B04-A51D-462B-A74C-F1BFEFF4EB30}"/>
              </a:ext>
            </a:extLst>
          </p:cNvPr>
          <p:cNvSpPr>
            <a:spLocks noGrp="1"/>
          </p:cNvSpPr>
          <p:nvPr/>
        </p:nvSpPr>
        <p:spPr>
          <a:xfrm>
            <a:off x="108585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Studii superioare în domeniul educațional relevant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F097F0-E735-4790-A66F-69193EF0B012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3CEE70C-76BB-4FD7-991E-68C01ECBC10A}"/>
              </a:ext>
            </a:extLst>
          </p:cNvPr>
          <p:cNvSpPr>
            <a:spLocks noGrp="1"/>
          </p:cNvSpPr>
          <p:nvPr/>
        </p:nvSpPr>
        <p:spPr>
          <a:xfrm>
            <a:off x="68580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965E4B4B-D683-4291-AF11-3533579826A8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Calificare didactică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D9DFE9-5C22-4E80-8970-6D7929022788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47A544C6-6BEC-475F-A127-1149DE83E973}"/>
              </a:ext>
            </a:extLst>
          </p:cNvPr>
          <p:cNvSpPr>
            <a:spLocks noGrp="1"/>
          </p:cNvSpPr>
          <p:nvPr/>
        </p:nvSpPr>
        <p:spPr>
          <a:xfrm>
            <a:off x="68580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E1329880-08C4-45EA-B364-3527B5402F3C}"/>
              </a:ext>
            </a:extLst>
          </p:cNvPr>
          <p:cNvSpPr>
            <a:spLocks noGrp="1"/>
          </p:cNvSpPr>
          <p:nvPr/>
        </p:nvSpPr>
        <p:spPr>
          <a:xfrm>
            <a:off x="108585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Minimum 3 ani experiență didactică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0EF61EE-4769-46B7-AF21-A38BD2838BB4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210EE674-21B7-4FED-BC42-551BD6EB8714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FD7470B4-86BC-4C5D-A661-DBFDB9E4581A}"/>
              </a:ext>
            </a:extLst>
          </p:cNvPr>
          <p:cNvSpPr>
            <a:spLocks noGrp="1"/>
          </p:cNvSpPr>
          <p:nvPr/>
        </p:nvSpPr>
        <p:spPr>
          <a:xfrm>
            <a:off x="108585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Avantaj: remedial, evaluare pe competențe, incluziune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692B707-D1BF-4766-8B16-8AB3320AB315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ellipse">
            <a:avLst/>
          </a:prstGeom>
          <a:solidFill>
            <a:srgbClr val="67B346"/>
          </a:solidFill>
          <a:ln w="9525">
            <a:solidFill>
              <a:srgbClr val="67B346"/>
            </a:solidFill>
            <a:prstDash val="solid"/>
          </a:ln>
        </p:spPr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96DDC9AB-9BE1-4C78-9DD8-D49E5D62308A}"/>
              </a:ext>
            </a:extLst>
          </p:cNvPr>
          <p:cNvSpPr>
            <a:spLocks noGrp="1"/>
          </p:cNvSpPr>
          <p:nvPr/>
        </p:nvSpPr>
        <p:spPr>
          <a:xfrm>
            <a:off x="68580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88A4E14B-33C4-4A4F-9ED2-1A9366D0DB28}"/>
              </a:ext>
            </a:extLst>
          </p:cNvPr>
          <p:cNvSpPr>
            <a:spLocks noGrp="1"/>
          </p:cNvSpPr>
          <p:nvPr/>
        </p:nvSpPr>
        <p:spPr>
          <a:xfrm>
            <a:off x="108585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Competențe digitale și de documentare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9CE41F60-4F02-4D44-A2D8-3823B9B8189E}"/>
              </a:ext>
            </a:extLst>
          </p:cNvPr>
          <p:cNvSpPr>
            <a:spLocks noGrp="1"/>
          </p:cNvSpPr>
          <p:nvPr/>
        </p:nvSpPr>
        <p:spPr>
          <a:xfrm>
            <a:off x="6572250" y="1381125"/>
            <a:ext cx="4762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23B5D"/>
                </a:solidFill>
              </a:defRPr>
            </a:pPr>
            <a:r>
              <a:rPr sz="1650" b="1">
                <a:solidFill>
                  <a:srgbClr val="123B5D"/>
                </a:solidFill>
              </a:rPr>
              <a:t>ROL ȘI RESPONSABILITĂȚI</a:t>
            </a:r>
          </a:p>
        </p:txBody>
      </p:sp>
      <p:sp>
        <p:nvSpPr>
          <p:cNvPr id="24" name="Dreptunghi 23">
            <a:extLst>
              <a:ext uri="{FF2B5EF4-FFF2-40B4-BE49-F238E27FC236}">
                <a16:creationId xmlns:a16="http://schemas.microsoft.com/office/drawing/2014/main" id="{0F4DCE94-E505-4669-97C3-4CEDADB06028}"/>
              </a:ext>
            </a:extLst>
          </p:cNvPr>
          <p:cNvSpPr>
            <a:spLocks noGrp="1"/>
          </p:cNvSpPr>
          <p:nvPr/>
        </p:nvSpPr>
        <p:spPr>
          <a:xfrm>
            <a:off x="6572250" y="1809750"/>
            <a:ext cx="4762500" cy="38100"/>
          </a:xfrm>
          <a:prstGeom prst="rect">
            <a:avLst/>
          </a:prstGeom>
          <a:solidFill>
            <a:srgbClr val="123B5D"/>
          </a:solidFill>
          <a:ln w="0">
            <a:noFill/>
            <a:prstDash val="solid"/>
          </a:ln>
        </p:spPr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DFD43D1-0C62-4931-BC11-268BF39D4719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F00C7062-702E-4F0F-8158-508665E1C397}"/>
              </a:ext>
            </a:extLst>
          </p:cNvPr>
          <p:cNvSpPr>
            <a:spLocks noGrp="1"/>
          </p:cNvSpPr>
          <p:nvPr/>
        </p:nvSpPr>
        <p:spPr>
          <a:xfrm>
            <a:off x="6572250" y="21240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1DB6DC25-FED7-4D2F-BC57-8E8A4D3FE02C}"/>
              </a:ext>
            </a:extLst>
          </p:cNvPr>
          <p:cNvSpPr>
            <a:spLocks noGrp="1"/>
          </p:cNvSpPr>
          <p:nvPr/>
        </p:nvSpPr>
        <p:spPr>
          <a:xfrm>
            <a:off x="6972300" y="20478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Realizează evaluarea inițială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E203883-84C4-487E-B5FF-64D4B1AD7EC7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3828B5F0-B1C2-4A93-942A-751E660D1441}"/>
              </a:ext>
            </a:extLst>
          </p:cNvPr>
          <p:cNvSpPr>
            <a:spLocks noGrp="1"/>
          </p:cNvSpPr>
          <p:nvPr/>
        </p:nvSpPr>
        <p:spPr>
          <a:xfrm>
            <a:off x="6572250" y="27527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C8D45F09-49CF-489F-AD70-CB8B05626645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Elaborează planul de intervenție personalizată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5E981FC-6FA0-4052-888C-D381C9A82D4E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5C619B01-1376-431F-B3A3-E92150E59C5E}"/>
              </a:ext>
            </a:extLst>
          </p:cNvPr>
          <p:cNvSpPr>
            <a:spLocks noGrp="1"/>
          </p:cNvSpPr>
          <p:nvPr/>
        </p:nvSpPr>
        <p:spPr>
          <a:xfrm>
            <a:off x="6572250" y="33813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AFD091A0-4631-433B-AC0B-57355F43E15B}"/>
              </a:ext>
            </a:extLst>
          </p:cNvPr>
          <p:cNvSpPr>
            <a:spLocks noGrp="1"/>
          </p:cNvSpPr>
          <p:nvPr/>
        </p:nvSpPr>
        <p:spPr>
          <a:xfrm>
            <a:off x="6972300" y="33051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Desfășoară activitățile remediale pe grupe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AF19D9A-4B06-4D9D-9FE3-0FA10CDE6E66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BBA03FA4-0504-464D-8502-A69D83EC34E5}"/>
              </a:ext>
            </a:extLst>
          </p:cNvPr>
          <p:cNvSpPr>
            <a:spLocks noGrp="1"/>
          </p:cNvSpPr>
          <p:nvPr/>
        </p:nvSpPr>
        <p:spPr>
          <a:xfrm>
            <a:off x="6572250" y="401002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E527C3A6-9996-431B-B228-68B869F4330D}"/>
              </a:ext>
            </a:extLst>
          </p:cNvPr>
          <p:cNvSpPr>
            <a:spLocks noGrp="1"/>
          </p:cNvSpPr>
          <p:nvPr/>
        </p:nvSpPr>
        <p:spPr>
          <a:xfrm>
            <a:off x="6972300" y="393382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Aplică evaluările intermediare și finale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C12234D-214B-4EF9-A823-54AADAA8A44E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ellipse">
            <a:avLst/>
          </a:prstGeom>
          <a:solidFill>
            <a:srgbClr val="123B5D"/>
          </a:solidFill>
          <a:ln w="9525">
            <a:solidFill>
              <a:srgbClr val="123B5D"/>
            </a:solidFill>
            <a:prstDash val="solid"/>
          </a:ln>
        </p:spPr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936E0420-FC68-4FE8-9B88-BBA2652C8A9D}"/>
              </a:ext>
            </a:extLst>
          </p:cNvPr>
          <p:cNvSpPr>
            <a:spLocks noGrp="1"/>
          </p:cNvSpPr>
          <p:nvPr/>
        </p:nvSpPr>
        <p:spPr>
          <a:xfrm>
            <a:off x="6572250" y="4638675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9" name="text">
            <a:extLst>
              <a:ext uri="{FF2B5EF4-FFF2-40B4-BE49-F238E27FC236}">
                <a16:creationId xmlns:a16="http://schemas.microsoft.com/office/drawing/2014/main" id="{AC2D2006-ECC4-472C-9CBF-A3CF38A10DDB}"/>
              </a:ext>
            </a:extLst>
          </p:cNvPr>
          <p:cNvSpPr>
            <a:spLocks noGrp="1"/>
          </p:cNvSpPr>
          <p:nvPr/>
        </p:nvSpPr>
        <p:spPr>
          <a:xfrm>
            <a:off x="6972300" y="4562475"/>
            <a:ext cx="4410075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83042"/>
                </a:solidFill>
              </a:defRPr>
            </a:pPr>
            <a:r>
              <a:rPr sz="1275" b="0">
                <a:solidFill>
                  <a:srgbClr val="183042"/>
                </a:solidFill>
              </a:rPr>
              <a:t>Organizează portofoliul și raportează progresul</a:t>
            </a:r>
          </a:p>
        </p:txBody>
      </p:sp>
      <p:sp>
        <p:nvSpPr>
          <p:cNvPr id="40" name="Dreptunghi: colțuri rotunjite 39">
            <a:extLst>
              <a:ext uri="{FF2B5EF4-FFF2-40B4-BE49-F238E27FC236}">
                <a16:creationId xmlns:a16="http://schemas.microsoft.com/office/drawing/2014/main" id="{3B02F467-F4D6-4AF2-813F-1FF5B9E0F9FC}"/>
              </a:ext>
            </a:extLst>
          </p:cNvPr>
          <p:cNvSpPr>
            <a:spLocks noGrp="1"/>
          </p:cNvSpPr>
          <p:nvPr/>
        </p:nvSpPr>
        <p:spPr>
          <a:xfrm>
            <a:off x="685800" y="5857875"/>
            <a:ext cx="10648950" cy="428625"/>
          </a:xfrm>
          <a:prstGeom prst="roundRect">
            <a:avLst>
              <a:gd name="adj" fmla="val 17778"/>
            </a:avLst>
          </a:prstGeom>
          <a:solidFill>
            <a:srgbClr val="F2F7F8"/>
          </a:solidFill>
          <a:ln w="9525">
            <a:solidFill>
              <a:srgbClr val="F2F7F8"/>
            </a:solidFill>
            <a:prstDash val="solid"/>
          </a:ln>
        </p:spPr>
      </p:sp>
      <p:sp>
        <p:nvSpPr>
          <p:cNvPr id="41" name="text">
            <a:extLst>
              <a:ext uri="{FF2B5EF4-FFF2-40B4-BE49-F238E27FC236}">
                <a16:creationId xmlns:a16="http://schemas.microsoft.com/office/drawing/2014/main" id="{44EBCF20-E39F-4D8E-90AE-EDC725ADE406}"/>
              </a:ext>
            </a:extLst>
          </p:cNvPr>
          <p:cNvSpPr>
            <a:spLocks noGrp="1"/>
          </p:cNvSpPr>
          <p:nvPr/>
        </p:nvSpPr>
        <p:spPr>
          <a:xfrm>
            <a:off x="876300" y="5905500"/>
            <a:ext cx="102679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7180"/>
                </a:solidFill>
              </a:defRPr>
            </a:pPr>
            <a:r>
              <a:rPr sz="1050" b="1">
                <a:solidFill>
                  <a:srgbClr val="5E7180"/>
                </a:solidFill>
              </a:rPr>
              <a:t>12 posturi, cu norme stabilite în funcție de disciplina și nevoile identificate</a:t>
            </a:r>
          </a:p>
        </p:txBody>
      </p:sp>
    </p:spTree>
    <p:extLst>
      <p:ext uri="{BB962C8B-B14F-4D97-AF65-F5344CB8AC3E}">
        <p14:creationId xmlns:p14="http://schemas.microsoft.com/office/powerpoint/2010/main" val="57169498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1020</Words>
  <Application>Microsoft Office PowerPoint</Application>
  <DocSecurity>0</DocSecurity>
  <PresentationFormat>Ecran lat</PresentationFormat>
  <Paragraphs>270</Paragraphs>
  <Slides>13</Slides>
  <Notes>13</Notes>
  <HiddenSlides>0</HiddenSlides>
  <MMClips>0</MMClips>
  <ScaleCrop>false</ScaleCrop>
  <HeadingPairs>
    <vt:vector size="6" baseType="variant">
      <vt:variant>
        <vt:lpstr>Fonturi utilizate</vt:lpstr>
      </vt:variant>
      <vt:variant>
        <vt:i4>1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Asociatia Proetnica</cp:lastModifiedBy>
  <cp:revision>1</cp:revision>
  <dcterms:created xsi:type="dcterms:W3CDTF">2026-07-23T09:10:34Z</dcterms:created>
  <dcterms:modified xsi:type="dcterms:W3CDTF">2026-07-23T09:56:12Z</dcterms:modified>
</cp:coreProperties>
</file>